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omorrow Bold" charset="1" panose="00000000000000000000"/>
      <p:regular r:id="rId18"/>
    </p:embeddedFont>
    <p:embeddedFont>
      <p:font typeface="Tomorrow"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25" Target="notesSlides/notesSlide7.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 everyone. Today I’m going to present a basic but very important device used in computer networking — the Switch. It plays a key role in how data flows efficiently across networks."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switch operates at the Data Link Layer (Layer 2) of the OSI model. It connects multiple devices in a Local Area Network (LAN), such as computers, printers, and servers. What makes a switch smarter than a hub is that it reads the MAC address of incoming data packets and sends them only to the intended recipient, not to all devices."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a source device sends a data packet, it first enters the switch. The switch reads the packet's header and identifies the destination's MAC address. Based on this, it forwards the packet through the correct port, directly to the destination device.</a:t>
            </a:r>
          </a:p>
          <a:p>
            <a:r>
              <a:rPr lang="en-US"/>
              <a:t/>
            </a:r>
          </a:p>
          <a:p>
            <a:r>
              <a:rPr lang="en-US"/>
              <a:t>The switch establishes a temporary connection just between the sender and receiver, and once the data transfer is done, it closes that path. This process allows full bandwidth for both incoming and outgoing data, helping reduce data collisions and increase speed."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diagram illustrates a Time-Division Switch — a type of network switch that uses time slots to control communication between devices.</a:t>
            </a:r>
          </a:p>
          <a:p>
            <a:r>
              <a:rPr lang="en-US"/>
              <a:t/>
            </a:r>
          </a:p>
          <a:p>
            <a:r>
              <a:rPr lang="en-US"/>
              <a:t>On the left, four devices A, B, C, and D are sending data. Each one is assigned a specific time slot. The switch reads the control instructions stored in RAM and establishes a path for each device, one at a time.</a:t>
            </a:r>
          </a:p>
          <a:p>
            <a:r>
              <a:rPr lang="en-US"/>
              <a:t/>
            </a:r>
          </a:p>
          <a:p>
            <a:r>
              <a:rPr lang="en-US"/>
              <a:t>For example, A (from time slot 1) is routed to output 3. Similarly, B, C, and D are mapped to different outputs like 1, 4, and 2. This temporary switching avoids collisions and ensures orderly data transfer based on timing."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"Switches are very efficient at managing network traffic. They reduce unnecessary data collisions because they send data only to the intended device.</a:t>
            </a:r>
          </a:p>
          <a:p>
            <a:r>
              <a:rPr lang="en-US"/>
              <a:t/>
            </a:r>
          </a:p>
          <a:p>
            <a:r>
              <a:rPr lang="en-US"/>
              <a:t>Also, switches offer dedicated bandwidth — meaning multiple devices can communicate at the same time without slowing each other down. This improves both speed and performance of the 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switches offer better performance, they are costlier than basic devices like hubs. This can be a concern in very large networks.</a:t>
            </a:r>
          </a:p>
          <a:p>
            <a:r>
              <a:rPr lang="en-US"/>
              <a:t/>
            </a:r>
          </a:p>
          <a:p>
            <a:r>
              <a:rPr lang="en-US"/>
              <a:t>Additionally, in big enterprise setups, managing many interconnected switches can become complex and may require network administrators or additional configuration tools."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"Switches don’t just instantly send data; they first store it briefly in a buffer, check for errors or correct destination, and then forward it. This reduces collisions and improves reliability."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80920" y="0"/>
            <a:ext cx="18449839" cy="7545166"/>
            <a:chOff x="0" y="0"/>
            <a:chExt cx="4859217" cy="1987204"/>
          </a:xfrm>
        </p:grpSpPr>
        <p:sp>
          <p:nvSpPr>
            <p:cNvPr name="Freeform 4" id="4"/>
            <p:cNvSpPr/>
            <p:nvPr/>
          </p:nvSpPr>
          <p:spPr>
            <a:xfrm flipH="false" flipV="false" rot="0">
              <a:off x="0" y="0"/>
              <a:ext cx="4859217" cy="1987204"/>
            </a:xfrm>
            <a:custGeom>
              <a:avLst/>
              <a:gdLst/>
              <a:ahLst/>
              <a:cxnLst/>
              <a:rect r="r" b="b" t="t" l="l"/>
              <a:pathLst>
                <a:path h="1987204" w="4859217">
                  <a:moveTo>
                    <a:pt x="0" y="0"/>
                  </a:moveTo>
                  <a:lnTo>
                    <a:pt x="4859217" y="0"/>
                  </a:lnTo>
                  <a:lnTo>
                    <a:pt x="4859217" y="1987204"/>
                  </a:lnTo>
                  <a:lnTo>
                    <a:pt x="0" y="1987204"/>
                  </a:lnTo>
                  <a:close/>
                </a:path>
              </a:pathLst>
            </a:custGeom>
            <a:gradFill rotWithShape="true">
              <a:gsLst>
                <a:gs pos="0">
                  <a:srgbClr val="060606">
                    <a:alpha val="100000"/>
                  </a:srgbClr>
                </a:gs>
                <a:gs pos="100000">
                  <a:srgbClr val="080808">
                    <a:alpha val="0"/>
                  </a:srgbClr>
                </a:gs>
              </a:gsLst>
              <a:lin ang="5400000"/>
            </a:gradFill>
          </p:spPr>
        </p:sp>
        <p:sp>
          <p:nvSpPr>
            <p:cNvPr name="TextBox 5" id="5"/>
            <p:cNvSpPr txBox="true"/>
            <p:nvPr/>
          </p:nvSpPr>
          <p:spPr>
            <a:xfrm>
              <a:off x="0" y="-38100"/>
              <a:ext cx="4859217" cy="20253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771625" y="1418952"/>
            <a:ext cx="8744749" cy="87447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313030">
                      <a:alpha val="100000"/>
                    </a:srgbClr>
                  </a:gs>
                  <a:gs pos="100000">
                    <a:srgbClr val="080808">
                      <a:alpha val="0"/>
                    </a:srgbClr>
                  </a:gs>
                </a:gsLst>
                <a:lin ang="540000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48243" y="2821928"/>
            <a:ext cx="6391514" cy="63915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0" cap="sq">
              <a:gradFill>
                <a:gsLst>
                  <a:gs pos="0">
                    <a:srgbClr val="585858">
                      <a:alpha val="100000"/>
                    </a:srgbClr>
                  </a:gs>
                  <a:gs pos="100000">
                    <a:srgbClr val="080808">
                      <a:alpha val="0"/>
                    </a:srgbClr>
                  </a:gs>
                </a:gsLst>
                <a:lin ang="540000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9457169"/>
            <a:ext cx="771504" cy="1659663"/>
            <a:chOff x="0" y="0"/>
            <a:chExt cx="203194" cy="437113"/>
          </a:xfrm>
        </p:grpSpPr>
        <p:sp>
          <p:nvSpPr>
            <p:cNvPr name="Freeform 13" id="13"/>
            <p:cNvSpPr/>
            <p:nvPr/>
          </p:nvSpPr>
          <p:spPr>
            <a:xfrm flipH="false" flipV="false" rot="0">
              <a:off x="0" y="0"/>
              <a:ext cx="203194" cy="437113"/>
            </a:xfrm>
            <a:custGeom>
              <a:avLst/>
              <a:gdLst/>
              <a:ahLst/>
              <a:cxnLst/>
              <a:rect r="r" b="b" t="t" l="l"/>
              <a:pathLst>
                <a:path h="437113" w="203194">
                  <a:moveTo>
                    <a:pt x="0" y="0"/>
                  </a:moveTo>
                  <a:lnTo>
                    <a:pt x="203194" y="0"/>
                  </a:lnTo>
                  <a:lnTo>
                    <a:pt x="203194" y="437113"/>
                  </a:lnTo>
                  <a:lnTo>
                    <a:pt x="0" y="437113"/>
                  </a:lnTo>
                  <a:close/>
                </a:path>
              </a:pathLst>
            </a:custGeom>
            <a:gradFill rotWithShape="true">
              <a:gsLst>
                <a:gs pos="0">
                  <a:srgbClr val="585858">
                    <a:alpha val="100000"/>
                  </a:srgbClr>
                </a:gs>
                <a:gs pos="100000">
                  <a:srgbClr val="080808">
                    <a:alpha val="0"/>
                  </a:srgbClr>
                </a:gs>
              </a:gsLst>
              <a:lin ang="5400000"/>
            </a:gradFill>
          </p:spPr>
        </p:sp>
        <p:sp>
          <p:nvSpPr>
            <p:cNvPr name="TextBox 14" id="14"/>
            <p:cNvSpPr txBox="true"/>
            <p:nvPr/>
          </p:nvSpPr>
          <p:spPr>
            <a:xfrm>
              <a:off x="0" y="-38100"/>
              <a:ext cx="203194" cy="475213"/>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557860" y="-1996888"/>
            <a:ext cx="6371069" cy="6371069"/>
          </a:xfrm>
          <a:custGeom>
            <a:avLst/>
            <a:gdLst/>
            <a:ahLst/>
            <a:cxnLst/>
            <a:rect r="r" b="b" t="t" l="l"/>
            <a:pathLst>
              <a:path h="6371069" w="6371069">
                <a:moveTo>
                  <a:pt x="0" y="0"/>
                </a:moveTo>
                <a:lnTo>
                  <a:pt x="6371068" y="0"/>
                </a:lnTo>
                <a:lnTo>
                  <a:pt x="6371068" y="6371068"/>
                </a:lnTo>
                <a:lnTo>
                  <a:pt x="0" y="6371068"/>
                </a:lnTo>
                <a:lnTo>
                  <a:pt x="0" y="0"/>
                </a:lnTo>
                <a:close/>
              </a:path>
            </a:pathLst>
          </a:custGeom>
          <a:blipFill>
            <a:blip r:embed="rId4">
              <a:alphaModFix amt="36000"/>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049937" y="4592636"/>
            <a:ext cx="14188126" cy="987427"/>
          </a:xfrm>
          <a:prstGeom prst="rect">
            <a:avLst/>
          </a:prstGeom>
        </p:spPr>
        <p:txBody>
          <a:bodyPr anchor="t" rtlCol="false" tIns="0" lIns="0" bIns="0" rIns="0">
            <a:spAutoFit/>
          </a:bodyPr>
          <a:lstStyle/>
          <a:p>
            <a:pPr algn="ctr">
              <a:lnSpc>
                <a:spcPts val="8049"/>
              </a:lnSpc>
              <a:spcBef>
                <a:spcPct val="0"/>
              </a:spcBef>
            </a:pPr>
            <a:r>
              <a:rPr lang="en-US" b="true" sz="5749">
                <a:solidFill>
                  <a:srgbClr val="FFFFFF"/>
                </a:solidFill>
                <a:latin typeface="Tomorrow Bold"/>
                <a:ea typeface="Tomorrow Bold"/>
                <a:cs typeface="Tomorrow Bold"/>
                <a:sym typeface="Tomorrow Bold"/>
              </a:rPr>
              <a:t>SWITCH IN COMPUTER NETWORKS</a:t>
            </a:r>
          </a:p>
        </p:txBody>
      </p:sp>
      <p:sp>
        <p:nvSpPr>
          <p:cNvPr name="TextBox 17" id="17"/>
          <p:cNvSpPr txBox="true"/>
          <p:nvPr/>
        </p:nvSpPr>
        <p:spPr>
          <a:xfrm rot="0">
            <a:off x="6389905" y="5997908"/>
            <a:ext cx="5670030" cy="365883"/>
          </a:xfrm>
          <a:prstGeom prst="rect">
            <a:avLst/>
          </a:prstGeom>
        </p:spPr>
        <p:txBody>
          <a:bodyPr anchor="t" rtlCol="false" tIns="0" lIns="0" bIns="0" rIns="0">
            <a:spAutoFit/>
          </a:bodyPr>
          <a:lstStyle/>
          <a:p>
            <a:pPr algn="ctr">
              <a:lnSpc>
                <a:spcPts val="2933"/>
              </a:lnSpc>
              <a:spcBef>
                <a:spcPct val="0"/>
              </a:spcBef>
            </a:pPr>
            <a:r>
              <a:rPr lang="en-US" sz="2095" spc="1676">
                <a:solidFill>
                  <a:srgbClr val="FFFFFF"/>
                </a:solidFill>
                <a:latin typeface="Tomorrow"/>
                <a:ea typeface="Tomorrow"/>
                <a:cs typeface="Tomorrow"/>
                <a:sym typeface="Tomorrow"/>
              </a:rPr>
              <a:t>BY JAWAD AHMED</a:t>
            </a:r>
          </a:p>
        </p:txBody>
      </p:sp>
      <p:sp>
        <p:nvSpPr>
          <p:cNvPr name="TextBox 18" id="18"/>
          <p:cNvSpPr txBox="true"/>
          <p:nvPr/>
        </p:nvSpPr>
        <p:spPr>
          <a:xfrm rot="0">
            <a:off x="256636" y="9676030"/>
            <a:ext cx="448732" cy="332863"/>
          </a:xfrm>
          <a:prstGeom prst="rect">
            <a:avLst/>
          </a:prstGeom>
        </p:spPr>
        <p:txBody>
          <a:bodyPr anchor="t" rtlCol="false" tIns="0" lIns="0" bIns="0" rIns="0">
            <a:spAutoFit/>
          </a:bodyPr>
          <a:lstStyle/>
          <a:p>
            <a:pPr algn="l">
              <a:lnSpc>
                <a:spcPts val="2653"/>
              </a:lnSpc>
              <a:spcBef>
                <a:spcPct val="0"/>
              </a:spcBef>
            </a:pPr>
            <a:r>
              <a:rPr lang="en-US" sz="1895">
                <a:solidFill>
                  <a:srgbClr val="FFFFFF"/>
                </a:solidFill>
                <a:latin typeface="Tomorrow"/>
                <a:ea typeface="Tomorrow"/>
                <a:cs typeface="Tomorrow"/>
                <a:sym typeface="Tomorrow"/>
              </a:rPr>
              <a:t>01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80920" y="0"/>
            <a:ext cx="18449839" cy="7545166"/>
            <a:chOff x="0" y="0"/>
            <a:chExt cx="4859217" cy="1987204"/>
          </a:xfrm>
        </p:grpSpPr>
        <p:sp>
          <p:nvSpPr>
            <p:cNvPr name="Freeform 4" id="4"/>
            <p:cNvSpPr/>
            <p:nvPr/>
          </p:nvSpPr>
          <p:spPr>
            <a:xfrm flipH="false" flipV="false" rot="0">
              <a:off x="0" y="0"/>
              <a:ext cx="4859217" cy="1987204"/>
            </a:xfrm>
            <a:custGeom>
              <a:avLst/>
              <a:gdLst/>
              <a:ahLst/>
              <a:cxnLst/>
              <a:rect r="r" b="b" t="t" l="l"/>
              <a:pathLst>
                <a:path h="1987204" w="4859217">
                  <a:moveTo>
                    <a:pt x="0" y="0"/>
                  </a:moveTo>
                  <a:lnTo>
                    <a:pt x="4859217" y="0"/>
                  </a:lnTo>
                  <a:lnTo>
                    <a:pt x="4859217" y="1987204"/>
                  </a:lnTo>
                  <a:lnTo>
                    <a:pt x="0" y="1987204"/>
                  </a:lnTo>
                  <a:close/>
                </a:path>
              </a:pathLst>
            </a:custGeom>
            <a:gradFill rotWithShape="true">
              <a:gsLst>
                <a:gs pos="0">
                  <a:srgbClr val="060606">
                    <a:alpha val="100000"/>
                  </a:srgbClr>
                </a:gs>
                <a:gs pos="100000">
                  <a:srgbClr val="080808">
                    <a:alpha val="0"/>
                  </a:srgbClr>
                </a:gs>
              </a:gsLst>
              <a:lin ang="5400000"/>
            </a:gradFill>
          </p:spPr>
        </p:sp>
        <p:sp>
          <p:nvSpPr>
            <p:cNvPr name="TextBox 5" id="5"/>
            <p:cNvSpPr txBox="true"/>
            <p:nvPr/>
          </p:nvSpPr>
          <p:spPr>
            <a:xfrm>
              <a:off x="0" y="-38100"/>
              <a:ext cx="4859217" cy="20253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9457169"/>
            <a:ext cx="771504" cy="1659663"/>
            <a:chOff x="0" y="0"/>
            <a:chExt cx="203194" cy="437113"/>
          </a:xfrm>
        </p:grpSpPr>
        <p:sp>
          <p:nvSpPr>
            <p:cNvPr name="Freeform 7" id="7"/>
            <p:cNvSpPr/>
            <p:nvPr/>
          </p:nvSpPr>
          <p:spPr>
            <a:xfrm flipH="false" flipV="false" rot="0">
              <a:off x="0" y="0"/>
              <a:ext cx="203194" cy="437113"/>
            </a:xfrm>
            <a:custGeom>
              <a:avLst/>
              <a:gdLst/>
              <a:ahLst/>
              <a:cxnLst/>
              <a:rect r="r" b="b" t="t" l="l"/>
              <a:pathLst>
                <a:path h="437113" w="203194">
                  <a:moveTo>
                    <a:pt x="0" y="0"/>
                  </a:moveTo>
                  <a:lnTo>
                    <a:pt x="203194" y="0"/>
                  </a:lnTo>
                  <a:lnTo>
                    <a:pt x="203194" y="437113"/>
                  </a:lnTo>
                  <a:lnTo>
                    <a:pt x="0" y="437113"/>
                  </a:lnTo>
                  <a:close/>
                </a:path>
              </a:pathLst>
            </a:custGeom>
            <a:gradFill rotWithShape="true">
              <a:gsLst>
                <a:gs pos="0">
                  <a:srgbClr val="585858">
                    <a:alpha val="100000"/>
                  </a:srgbClr>
                </a:gs>
                <a:gs pos="100000">
                  <a:srgbClr val="080808">
                    <a:alpha val="0"/>
                  </a:srgbClr>
                </a:gs>
              </a:gsLst>
              <a:lin ang="5400000"/>
            </a:gradFill>
          </p:spPr>
        </p:sp>
        <p:sp>
          <p:nvSpPr>
            <p:cNvPr name="TextBox 8" id="8"/>
            <p:cNvSpPr txBox="true"/>
            <p:nvPr/>
          </p:nvSpPr>
          <p:spPr>
            <a:xfrm>
              <a:off x="0" y="-38100"/>
              <a:ext cx="203194" cy="47521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758060" y="9362399"/>
            <a:ext cx="685327" cy="409950"/>
          </a:xfrm>
          <a:custGeom>
            <a:avLst/>
            <a:gdLst/>
            <a:ahLst/>
            <a:cxnLst/>
            <a:rect r="r" b="b" t="t" l="l"/>
            <a:pathLst>
              <a:path h="409950" w="685327">
                <a:moveTo>
                  <a:pt x="0" y="0"/>
                </a:moveTo>
                <a:lnTo>
                  <a:pt x="685327" y="0"/>
                </a:lnTo>
                <a:lnTo>
                  <a:pt x="685327" y="409950"/>
                </a:lnTo>
                <a:lnTo>
                  <a:pt x="0" y="409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57860" y="-1996888"/>
            <a:ext cx="6371069" cy="6371069"/>
          </a:xfrm>
          <a:custGeom>
            <a:avLst/>
            <a:gdLst/>
            <a:ahLst/>
            <a:cxnLst/>
            <a:rect r="r" b="b" t="t" l="l"/>
            <a:pathLst>
              <a:path h="6371069" w="6371069">
                <a:moveTo>
                  <a:pt x="0" y="0"/>
                </a:moveTo>
                <a:lnTo>
                  <a:pt x="6371068" y="0"/>
                </a:lnTo>
                <a:lnTo>
                  <a:pt x="6371068" y="6371068"/>
                </a:lnTo>
                <a:lnTo>
                  <a:pt x="0" y="6371068"/>
                </a:lnTo>
                <a:lnTo>
                  <a:pt x="0" y="0"/>
                </a:lnTo>
                <a:close/>
              </a:path>
            </a:pathLst>
          </a:custGeom>
          <a:blipFill>
            <a:blip r:embed="rId6">
              <a:alphaModFix amt="36000"/>
              <a:extLst>
                <a:ext uri="{96DAC541-7B7A-43D3-8B79-37D633B846F1}">
                  <asvg:svgBlip xmlns:asvg="http://schemas.microsoft.com/office/drawing/2016/SVG/main" r:embed="rId7"/>
                </a:ext>
              </a:extLst>
            </a:blip>
            <a:stretch>
              <a:fillRect l="0" t="0" r="0" b="0"/>
            </a:stretch>
          </a:blipFill>
        </p:spPr>
      </p:sp>
      <p:sp>
        <p:nvSpPr>
          <p:cNvPr name="AutoShape 11" id="11"/>
          <p:cNvSpPr/>
          <p:nvPr/>
        </p:nvSpPr>
        <p:spPr>
          <a:xfrm>
            <a:off x="5897880" y="6008212"/>
            <a:ext cx="6492240" cy="0"/>
          </a:xfrm>
          <a:prstGeom prst="line">
            <a:avLst/>
          </a:prstGeom>
          <a:ln cap="flat" w="38100">
            <a:solidFill>
              <a:srgbClr val="FFFFFF"/>
            </a:solidFill>
            <a:prstDash val="solid"/>
            <a:headEnd type="none" len="sm" w="sm"/>
            <a:tailEnd type="none" len="sm" w="sm"/>
          </a:ln>
        </p:spPr>
      </p:sp>
      <p:sp>
        <p:nvSpPr>
          <p:cNvPr name="Freeform 12" id="12"/>
          <p:cNvSpPr/>
          <p:nvPr/>
        </p:nvSpPr>
        <p:spPr>
          <a:xfrm flipH="false" flipV="false" rot="0">
            <a:off x="3493371" y="6694012"/>
            <a:ext cx="11301259" cy="2316758"/>
          </a:xfrm>
          <a:custGeom>
            <a:avLst/>
            <a:gdLst/>
            <a:ahLst/>
            <a:cxnLst/>
            <a:rect r="r" b="b" t="t" l="l"/>
            <a:pathLst>
              <a:path h="2316758" w="11301259">
                <a:moveTo>
                  <a:pt x="0" y="0"/>
                </a:moveTo>
                <a:lnTo>
                  <a:pt x="11301258" y="0"/>
                </a:lnTo>
                <a:lnTo>
                  <a:pt x="11301258" y="2316758"/>
                </a:lnTo>
                <a:lnTo>
                  <a:pt x="0" y="2316758"/>
                </a:lnTo>
                <a:lnTo>
                  <a:pt x="0" y="0"/>
                </a:lnTo>
                <a:close/>
              </a:path>
            </a:pathLst>
          </a:custGeom>
          <a:blipFill>
            <a:blip r:embed="rId8"/>
            <a:stretch>
              <a:fillRect l="0" t="-16" r="0" b="-16"/>
            </a:stretch>
          </a:blipFill>
        </p:spPr>
      </p:sp>
      <p:sp>
        <p:nvSpPr>
          <p:cNvPr name="TextBox 13" id="13"/>
          <p:cNvSpPr txBox="true"/>
          <p:nvPr/>
        </p:nvSpPr>
        <p:spPr>
          <a:xfrm rot="0">
            <a:off x="4558685" y="1951956"/>
            <a:ext cx="9170631" cy="958138"/>
          </a:xfrm>
          <a:prstGeom prst="rect">
            <a:avLst/>
          </a:prstGeom>
        </p:spPr>
        <p:txBody>
          <a:bodyPr anchor="t" rtlCol="false" tIns="0" lIns="0" bIns="0" rIns="0">
            <a:spAutoFit/>
          </a:bodyPr>
          <a:lstStyle/>
          <a:p>
            <a:pPr algn="ctr">
              <a:lnSpc>
                <a:spcPts val="7045"/>
              </a:lnSpc>
            </a:pPr>
            <a:r>
              <a:rPr lang="en-US" b="true" sz="7658">
                <a:solidFill>
                  <a:srgbClr val="FFFFFF"/>
                </a:solidFill>
                <a:latin typeface="Tomorrow Bold"/>
                <a:ea typeface="Tomorrow Bold"/>
                <a:cs typeface="Tomorrow Bold"/>
                <a:sym typeface="Tomorrow Bold"/>
              </a:rPr>
              <a:t>INTRODUCTION</a:t>
            </a:r>
          </a:p>
        </p:txBody>
      </p:sp>
      <p:sp>
        <p:nvSpPr>
          <p:cNvPr name="TextBox 14" id="14"/>
          <p:cNvSpPr txBox="true"/>
          <p:nvPr/>
        </p:nvSpPr>
        <p:spPr>
          <a:xfrm rot="0">
            <a:off x="256636" y="9676030"/>
            <a:ext cx="448732" cy="332863"/>
          </a:xfrm>
          <a:prstGeom prst="rect">
            <a:avLst/>
          </a:prstGeom>
        </p:spPr>
        <p:txBody>
          <a:bodyPr anchor="t" rtlCol="false" tIns="0" lIns="0" bIns="0" rIns="0">
            <a:spAutoFit/>
          </a:bodyPr>
          <a:lstStyle/>
          <a:p>
            <a:pPr algn="l">
              <a:lnSpc>
                <a:spcPts val="2653"/>
              </a:lnSpc>
              <a:spcBef>
                <a:spcPct val="0"/>
              </a:spcBef>
            </a:pPr>
            <a:r>
              <a:rPr lang="en-US" sz="1895">
                <a:solidFill>
                  <a:srgbClr val="FFFFFF"/>
                </a:solidFill>
                <a:latin typeface="Tomorrow"/>
                <a:ea typeface="Tomorrow"/>
                <a:cs typeface="Tomorrow"/>
                <a:sym typeface="Tomorrow"/>
              </a:rPr>
              <a:t>02</a:t>
            </a:r>
          </a:p>
        </p:txBody>
      </p:sp>
      <p:sp>
        <p:nvSpPr>
          <p:cNvPr name="TextBox 15" id="15"/>
          <p:cNvSpPr txBox="true"/>
          <p:nvPr/>
        </p:nvSpPr>
        <p:spPr>
          <a:xfrm rot="0">
            <a:off x="7798924" y="844234"/>
            <a:ext cx="2690152" cy="241298"/>
          </a:xfrm>
          <a:prstGeom prst="rect">
            <a:avLst/>
          </a:prstGeom>
        </p:spPr>
        <p:txBody>
          <a:bodyPr anchor="t" rtlCol="false" tIns="0" lIns="0" bIns="0" rIns="0">
            <a:spAutoFit/>
          </a:bodyPr>
          <a:lstStyle/>
          <a:p>
            <a:pPr algn="ctr">
              <a:lnSpc>
                <a:spcPts val="1925"/>
              </a:lnSpc>
              <a:spcBef>
                <a:spcPct val="0"/>
              </a:spcBef>
            </a:pPr>
            <a:r>
              <a:rPr lang="en-US" sz="1375" spc="38">
                <a:solidFill>
                  <a:srgbClr val="FFFFFF"/>
                </a:solidFill>
                <a:latin typeface="Tomorrow"/>
                <a:ea typeface="Tomorrow"/>
                <a:cs typeface="Tomorrow"/>
                <a:sym typeface="Tomorrow"/>
              </a:rPr>
              <a:t>Switch in Computer Networks</a:t>
            </a:r>
          </a:p>
        </p:txBody>
      </p:sp>
      <p:sp>
        <p:nvSpPr>
          <p:cNvPr name="TextBox 16" id="16"/>
          <p:cNvSpPr txBox="true"/>
          <p:nvPr/>
        </p:nvSpPr>
        <p:spPr>
          <a:xfrm rot="0">
            <a:off x="3509452" y="4317030"/>
            <a:ext cx="11269097" cy="1308733"/>
          </a:xfrm>
          <a:prstGeom prst="rect">
            <a:avLst/>
          </a:prstGeom>
        </p:spPr>
        <p:txBody>
          <a:bodyPr anchor="t" rtlCol="false" tIns="0" lIns="0" bIns="0" rIns="0">
            <a:spAutoFit/>
          </a:bodyPr>
          <a:lstStyle/>
          <a:p>
            <a:pPr algn="just" marL="534367" indent="-267184" lvl="1">
              <a:lnSpc>
                <a:spcPts val="3465"/>
              </a:lnSpc>
              <a:buFont typeface="Arial"/>
              <a:buChar char="•"/>
            </a:pPr>
            <a:r>
              <a:rPr lang="en-US" sz="2475" spc="69">
                <a:solidFill>
                  <a:srgbClr val="FFFFFF"/>
                </a:solidFill>
                <a:latin typeface="Tomorrow"/>
                <a:ea typeface="Tomorrow"/>
                <a:cs typeface="Tomorrow"/>
                <a:sym typeface="Tomorrow"/>
              </a:rPr>
              <a:t>A switch is a networking device that connects devices within a LAN.</a:t>
            </a:r>
          </a:p>
          <a:p>
            <a:pPr algn="just" marL="534367" indent="-267184" lvl="1">
              <a:lnSpc>
                <a:spcPts val="3465"/>
              </a:lnSpc>
              <a:buFont typeface="Arial"/>
              <a:buChar char="•"/>
            </a:pPr>
            <a:r>
              <a:rPr lang="en-US" sz="2475" spc="69">
                <a:solidFill>
                  <a:srgbClr val="FFFFFF"/>
                </a:solidFill>
                <a:latin typeface="Tomorrow"/>
                <a:ea typeface="Tomorrow"/>
                <a:cs typeface="Tomorrow"/>
                <a:sym typeface="Tomorrow"/>
              </a:rPr>
              <a:t>It uses MAC addresses to forward data to the correct device.</a:t>
            </a:r>
          </a:p>
          <a:p>
            <a:pPr algn="just">
              <a:lnSpc>
                <a:spcPts val="346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80920" y="0"/>
            <a:ext cx="18449839" cy="7545166"/>
            <a:chOff x="0" y="0"/>
            <a:chExt cx="4859217" cy="1987204"/>
          </a:xfrm>
        </p:grpSpPr>
        <p:sp>
          <p:nvSpPr>
            <p:cNvPr name="Freeform 4" id="4"/>
            <p:cNvSpPr/>
            <p:nvPr/>
          </p:nvSpPr>
          <p:spPr>
            <a:xfrm flipH="false" flipV="false" rot="0">
              <a:off x="0" y="0"/>
              <a:ext cx="4859217" cy="1987204"/>
            </a:xfrm>
            <a:custGeom>
              <a:avLst/>
              <a:gdLst/>
              <a:ahLst/>
              <a:cxnLst/>
              <a:rect r="r" b="b" t="t" l="l"/>
              <a:pathLst>
                <a:path h="1987204" w="4859217">
                  <a:moveTo>
                    <a:pt x="0" y="0"/>
                  </a:moveTo>
                  <a:lnTo>
                    <a:pt x="4859217" y="0"/>
                  </a:lnTo>
                  <a:lnTo>
                    <a:pt x="4859217" y="1987204"/>
                  </a:lnTo>
                  <a:lnTo>
                    <a:pt x="0" y="1987204"/>
                  </a:lnTo>
                  <a:close/>
                </a:path>
              </a:pathLst>
            </a:custGeom>
            <a:gradFill rotWithShape="true">
              <a:gsLst>
                <a:gs pos="0">
                  <a:srgbClr val="060606">
                    <a:alpha val="100000"/>
                  </a:srgbClr>
                </a:gs>
                <a:gs pos="100000">
                  <a:srgbClr val="080808">
                    <a:alpha val="0"/>
                  </a:srgbClr>
                </a:gs>
              </a:gsLst>
              <a:lin ang="5400000"/>
            </a:gradFill>
          </p:spPr>
        </p:sp>
        <p:sp>
          <p:nvSpPr>
            <p:cNvPr name="TextBox 5" id="5"/>
            <p:cNvSpPr txBox="true"/>
            <p:nvPr/>
          </p:nvSpPr>
          <p:spPr>
            <a:xfrm>
              <a:off x="0" y="-38100"/>
              <a:ext cx="4859217" cy="20253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9457169"/>
            <a:ext cx="771504" cy="1659663"/>
            <a:chOff x="0" y="0"/>
            <a:chExt cx="203194" cy="437113"/>
          </a:xfrm>
        </p:grpSpPr>
        <p:sp>
          <p:nvSpPr>
            <p:cNvPr name="Freeform 7" id="7"/>
            <p:cNvSpPr/>
            <p:nvPr/>
          </p:nvSpPr>
          <p:spPr>
            <a:xfrm flipH="false" flipV="false" rot="0">
              <a:off x="0" y="0"/>
              <a:ext cx="203194" cy="437113"/>
            </a:xfrm>
            <a:custGeom>
              <a:avLst/>
              <a:gdLst/>
              <a:ahLst/>
              <a:cxnLst/>
              <a:rect r="r" b="b" t="t" l="l"/>
              <a:pathLst>
                <a:path h="437113" w="203194">
                  <a:moveTo>
                    <a:pt x="0" y="0"/>
                  </a:moveTo>
                  <a:lnTo>
                    <a:pt x="203194" y="0"/>
                  </a:lnTo>
                  <a:lnTo>
                    <a:pt x="203194" y="437113"/>
                  </a:lnTo>
                  <a:lnTo>
                    <a:pt x="0" y="437113"/>
                  </a:lnTo>
                  <a:close/>
                </a:path>
              </a:pathLst>
            </a:custGeom>
            <a:gradFill rotWithShape="true">
              <a:gsLst>
                <a:gs pos="0">
                  <a:srgbClr val="585858">
                    <a:alpha val="100000"/>
                  </a:srgbClr>
                </a:gs>
                <a:gs pos="100000">
                  <a:srgbClr val="080808">
                    <a:alpha val="0"/>
                  </a:srgbClr>
                </a:gs>
              </a:gsLst>
              <a:lin ang="5400000"/>
            </a:gradFill>
          </p:spPr>
        </p:sp>
        <p:sp>
          <p:nvSpPr>
            <p:cNvPr name="TextBox 8" id="8"/>
            <p:cNvSpPr txBox="true"/>
            <p:nvPr/>
          </p:nvSpPr>
          <p:spPr>
            <a:xfrm>
              <a:off x="0" y="-38100"/>
              <a:ext cx="203194" cy="47521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758060" y="9362399"/>
            <a:ext cx="685327" cy="409950"/>
          </a:xfrm>
          <a:custGeom>
            <a:avLst/>
            <a:gdLst/>
            <a:ahLst/>
            <a:cxnLst/>
            <a:rect r="r" b="b" t="t" l="l"/>
            <a:pathLst>
              <a:path h="409950" w="685327">
                <a:moveTo>
                  <a:pt x="0" y="0"/>
                </a:moveTo>
                <a:lnTo>
                  <a:pt x="685327" y="0"/>
                </a:lnTo>
                <a:lnTo>
                  <a:pt x="685327" y="409950"/>
                </a:lnTo>
                <a:lnTo>
                  <a:pt x="0" y="409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57860" y="-1996888"/>
            <a:ext cx="6371069" cy="6371069"/>
          </a:xfrm>
          <a:custGeom>
            <a:avLst/>
            <a:gdLst/>
            <a:ahLst/>
            <a:cxnLst/>
            <a:rect r="r" b="b" t="t" l="l"/>
            <a:pathLst>
              <a:path h="6371069" w="6371069">
                <a:moveTo>
                  <a:pt x="0" y="0"/>
                </a:moveTo>
                <a:lnTo>
                  <a:pt x="6371068" y="0"/>
                </a:lnTo>
                <a:lnTo>
                  <a:pt x="6371068" y="6371068"/>
                </a:lnTo>
                <a:lnTo>
                  <a:pt x="0" y="6371068"/>
                </a:lnTo>
                <a:lnTo>
                  <a:pt x="0" y="0"/>
                </a:lnTo>
                <a:close/>
              </a:path>
            </a:pathLst>
          </a:custGeom>
          <a:blipFill>
            <a:blip r:embed="rId6">
              <a:alphaModFix amt="36000"/>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9741527" y="1218510"/>
            <a:ext cx="7359197" cy="7515519"/>
            <a:chOff x="0" y="0"/>
            <a:chExt cx="6217920" cy="6350000"/>
          </a:xfrm>
        </p:grpSpPr>
        <p:sp>
          <p:nvSpPr>
            <p:cNvPr name="Freeform 12" id="12"/>
            <p:cNvSpPr/>
            <p:nvPr/>
          </p:nvSpPr>
          <p:spPr>
            <a:xfrm flipH="false" flipV="false" rot="0">
              <a:off x="0" y="0"/>
              <a:ext cx="6215380" cy="6350000"/>
            </a:xfrm>
            <a:custGeom>
              <a:avLst/>
              <a:gdLst/>
              <a:ahLst/>
              <a:cxnLst/>
              <a:rect r="r" b="b" t="t" l="l"/>
              <a:pathLst>
                <a:path h="6350000" w="6215380">
                  <a:moveTo>
                    <a:pt x="6085840" y="1851660"/>
                  </a:moveTo>
                  <a:lnTo>
                    <a:pt x="6085840" y="1719580"/>
                  </a:lnTo>
                  <a:lnTo>
                    <a:pt x="5953760" y="1719580"/>
                  </a:lnTo>
                  <a:lnTo>
                    <a:pt x="5953760" y="1587500"/>
                  </a:lnTo>
                  <a:lnTo>
                    <a:pt x="5821680" y="1587500"/>
                  </a:lnTo>
                  <a:lnTo>
                    <a:pt x="5821680" y="1455420"/>
                  </a:lnTo>
                  <a:lnTo>
                    <a:pt x="5689600" y="1455420"/>
                  </a:lnTo>
                  <a:lnTo>
                    <a:pt x="5689600" y="1323340"/>
                  </a:lnTo>
                  <a:lnTo>
                    <a:pt x="5557520" y="1323340"/>
                  </a:lnTo>
                  <a:lnTo>
                    <a:pt x="5557520" y="1189990"/>
                  </a:lnTo>
                  <a:lnTo>
                    <a:pt x="5425440" y="1189990"/>
                  </a:lnTo>
                  <a:lnTo>
                    <a:pt x="5425440" y="1057910"/>
                  </a:lnTo>
                  <a:lnTo>
                    <a:pt x="5293360" y="1057910"/>
                  </a:lnTo>
                  <a:lnTo>
                    <a:pt x="5293360" y="925830"/>
                  </a:lnTo>
                  <a:lnTo>
                    <a:pt x="5161280" y="925830"/>
                  </a:lnTo>
                  <a:lnTo>
                    <a:pt x="5161280" y="793750"/>
                  </a:lnTo>
                  <a:lnTo>
                    <a:pt x="5029200" y="793750"/>
                  </a:lnTo>
                  <a:lnTo>
                    <a:pt x="5029200" y="661670"/>
                  </a:lnTo>
                  <a:lnTo>
                    <a:pt x="4897120" y="661670"/>
                  </a:lnTo>
                  <a:lnTo>
                    <a:pt x="4897120" y="529590"/>
                  </a:lnTo>
                  <a:lnTo>
                    <a:pt x="4762500" y="529590"/>
                  </a:lnTo>
                  <a:lnTo>
                    <a:pt x="4762500" y="397510"/>
                  </a:lnTo>
                  <a:lnTo>
                    <a:pt x="4630420" y="397510"/>
                  </a:lnTo>
                  <a:lnTo>
                    <a:pt x="4630420" y="264160"/>
                  </a:lnTo>
                  <a:lnTo>
                    <a:pt x="4498340" y="264160"/>
                  </a:lnTo>
                  <a:lnTo>
                    <a:pt x="4498340" y="132080"/>
                  </a:lnTo>
                  <a:lnTo>
                    <a:pt x="4366260" y="132080"/>
                  </a:lnTo>
                  <a:lnTo>
                    <a:pt x="4366260" y="0"/>
                  </a:lnTo>
                  <a:cubicBezTo>
                    <a:pt x="3530600" y="0"/>
                    <a:pt x="2688590" y="0"/>
                    <a:pt x="1852930" y="0"/>
                  </a:cubicBezTo>
                  <a:lnTo>
                    <a:pt x="1852930" y="132080"/>
                  </a:lnTo>
                  <a:lnTo>
                    <a:pt x="1720850" y="132080"/>
                  </a:lnTo>
                  <a:lnTo>
                    <a:pt x="1720850" y="264160"/>
                  </a:lnTo>
                  <a:lnTo>
                    <a:pt x="1587500" y="264160"/>
                  </a:lnTo>
                  <a:lnTo>
                    <a:pt x="1587500" y="396240"/>
                  </a:lnTo>
                  <a:lnTo>
                    <a:pt x="1455420" y="396240"/>
                  </a:lnTo>
                  <a:lnTo>
                    <a:pt x="1455420" y="528320"/>
                  </a:lnTo>
                  <a:lnTo>
                    <a:pt x="1323340" y="528320"/>
                  </a:lnTo>
                  <a:lnTo>
                    <a:pt x="1323340" y="660400"/>
                  </a:lnTo>
                  <a:lnTo>
                    <a:pt x="1189990" y="660400"/>
                  </a:lnTo>
                  <a:lnTo>
                    <a:pt x="1189990" y="792480"/>
                  </a:lnTo>
                  <a:lnTo>
                    <a:pt x="1057910" y="792480"/>
                  </a:lnTo>
                  <a:lnTo>
                    <a:pt x="1057910" y="924560"/>
                  </a:lnTo>
                  <a:lnTo>
                    <a:pt x="925830" y="924560"/>
                  </a:lnTo>
                  <a:lnTo>
                    <a:pt x="925830" y="1056640"/>
                  </a:lnTo>
                  <a:lnTo>
                    <a:pt x="793750" y="1056640"/>
                  </a:lnTo>
                  <a:lnTo>
                    <a:pt x="793750" y="1188720"/>
                  </a:lnTo>
                  <a:lnTo>
                    <a:pt x="661670" y="1188720"/>
                  </a:lnTo>
                  <a:lnTo>
                    <a:pt x="661670" y="1320800"/>
                  </a:lnTo>
                  <a:lnTo>
                    <a:pt x="529590" y="1320800"/>
                  </a:lnTo>
                  <a:lnTo>
                    <a:pt x="529590" y="1452880"/>
                  </a:lnTo>
                  <a:lnTo>
                    <a:pt x="397510" y="1452880"/>
                  </a:lnTo>
                  <a:lnTo>
                    <a:pt x="397510" y="1587500"/>
                  </a:lnTo>
                  <a:lnTo>
                    <a:pt x="264160" y="1587500"/>
                  </a:lnTo>
                  <a:lnTo>
                    <a:pt x="264160" y="1719580"/>
                  </a:lnTo>
                  <a:lnTo>
                    <a:pt x="132080" y="1719580"/>
                  </a:lnTo>
                  <a:lnTo>
                    <a:pt x="132080" y="1851660"/>
                  </a:lnTo>
                  <a:lnTo>
                    <a:pt x="0" y="1851660"/>
                  </a:lnTo>
                  <a:cubicBezTo>
                    <a:pt x="0" y="2731770"/>
                    <a:pt x="0" y="3618230"/>
                    <a:pt x="0" y="4497070"/>
                  </a:cubicBezTo>
                  <a:lnTo>
                    <a:pt x="132080" y="4497070"/>
                  </a:lnTo>
                  <a:lnTo>
                    <a:pt x="132080" y="4629150"/>
                  </a:lnTo>
                  <a:lnTo>
                    <a:pt x="264160" y="4629150"/>
                  </a:lnTo>
                  <a:lnTo>
                    <a:pt x="264160" y="4762500"/>
                  </a:lnTo>
                  <a:lnTo>
                    <a:pt x="396240" y="4762500"/>
                  </a:lnTo>
                  <a:lnTo>
                    <a:pt x="396240" y="4894580"/>
                  </a:lnTo>
                  <a:lnTo>
                    <a:pt x="528320" y="4894580"/>
                  </a:lnTo>
                  <a:lnTo>
                    <a:pt x="528320" y="5026660"/>
                  </a:lnTo>
                  <a:lnTo>
                    <a:pt x="660400" y="5026660"/>
                  </a:lnTo>
                  <a:lnTo>
                    <a:pt x="660400" y="5158740"/>
                  </a:lnTo>
                  <a:lnTo>
                    <a:pt x="792480" y="5158740"/>
                  </a:lnTo>
                  <a:lnTo>
                    <a:pt x="792480" y="5290820"/>
                  </a:lnTo>
                  <a:lnTo>
                    <a:pt x="924560" y="5290820"/>
                  </a:lnTo>
                  <a:lnTo>
                    <a:pt x="924560" y="5422900"/>
                  </a:lnTo>
                  <a:lnTo>
                    <a:pt x="1056640" y="5422900"/>
                  </a:lnTo>
                  <a:lnTo>
                    <a:pt x="1056640" y="5554980"/>
                  </a:lnTo>
                  <a:lnTo>
                    <a:pt x="1188720" y="5554980"/>
                  </a:lnTo>
                  <a:lnTo>
                    <a:pt x="1188720" y="5687060"/>
                  </a:lnTo>
                  <a:lnTo>
                    <a:pt x="1320800" y="5687060"/>
                  </a:lnTo>
                  <a:lnTo>
                    <a:pt x="1320800" y="5819140"/>
                  </a:lnTo>
                  <a:lnTo>
                    <a:pt x="1452880" y="5819140"/>
                  </a:lnTo>
                  <a:lnTo>
                    <a:pt x="1452880" y="5951220"/>
                  </a:lnTo>
                  <a:lnTo>
                    <a:pt x="1587500" y="5951220"/>
                  </a:lnTo>
                  <a:lnTo>
                    <a:pt x="1587500" y="6083300"/>
                  </a:lnTo>
                  <a:lnTo>
                    <a:pt x="1719580" y="6083300"/>
                  </a:lnTo>
                  <a:lnTo>
                    <a:pt x="1719580" y="6215380"/>
                  </a:lnTo>
                  <a:lnTo>
                    <a:pt x="1851660" y="6215380"/>
                  </a:lnTo>
                  <a:lnTo>
                    <a:pt x="1851660" y="6350000"/>
                  </a:lnTo>
                  <a:cubicBezTo>
                    <a:pt x="2687320" y="6350000"/>
                    <a:pt x="3529330" y="6350000"/>
                    <a:pt x="4364990" y="6350000"/>
                  </a:cubicBezTo>
                  <a:lnTo>
                    <a:pt x="4364990" y="6217920"/>
                  </a:lnTo>
                  <a:lnTo>
                    <a:pt x="4497070" y="6217920"/>
                  </a:lnTo>
                  <a:lnTo>
                    <a:pt x="4497070" y="6085840"/>
                  </a:lnTo>
                  <a:lnTo>
                    <a:pt x="4629150" y="6085840"/>
                  </a:lnTo>
                  <a:lnTo>
                    <a:pt x="4629150" y="5953760"/>
                  </a:lnTo>
                  <a:lnTo>
                    <a:pt x="4762500" y="5953760"/>
                  </a:lnTo>
                  <a:lnTo>
                    <a:pt x="4762500" y="5821680"/>
                  </a:lnTo>
                  <a:lnTo>
                    <a:pt x="4894580" y="5821680"/>
                  </a:lnTo>
                  <a:lnTo>
                    <a:pt x="4894580" y="5689600"/>
                  </a:lnTo>
                  <a:lnTo>
                    <a:pt x="5026660" y="5689600"/>
                  </a:lnTo>
                  <a:lnTo>
                    <a:pt x="5026660" y="5557520"/>
                  </a:lnTo>
                  <a:lnTo>
                    <a:pt x="5158740" y="5557520"/>
                  </a:lnTo>
                  <a:lnTo>
                    <a:pt x="5158740" y="5425440"/>
                  </a:lnTo>
                  <a:lnTo>
                    <a:pt x="5290820" y="5425440"/>
                  </a:lnTo>
                  <a:lnTo>
                    <a:pt x="5290820" y="5293360"/>
                  </a:lnTo>
                  <a:lnTo>
                    <a:pt x="5422900" y="5293360"/>
                  </a:lnTo>
                  <a:lnTo>
                    <a:pt x="5422900" y="5161280"/>
                  </a:lnTo>
                  <a:lnTo>
                    <a:pt x="5554980" y="5161280"/>
                  </a:lnTo>
                  <a:lnTo>
                    <a:pt x="5554980" y="5029200"/>
                  </a:lnTo>
                  <a:lnTo>
                    <a:pt x="5687060" y="5029200"/>
                  </a:lnTo>
                  <a:lnTo>
                    <a:pt x="5687060" y="4897120"/>
                  </a:lnTo>
                  <a:lnTo>
                    <a:pt x="5819140" y="4897120"/>
                  </a:lnTo>
                  <a:lnTo>
                    <a:pt x="5819140" y="4762500"/>
                  </a:lnTo>
                  <a:lnTo>
                    <a:pt x="5951220" y="4762500"/>
                  </a:lnTo>
                  <a:lnTo>
                    <a:pt x="5951220" y="4630420"/>
                  </a:lnTo>
                  <a:lnTo>
                    <a:pt x="6083300" y="4630420"/>
                  </a:lnTo>
                  <a:lnTo>
                    <a:pt x="6083300" y="4498340"/>
                  </a:lnTo>
                  <a:lnTo>
                    <a:pt x="6215380" y="4498340"/>
                  </a:lnTo>
                  <a:cubicBezTo>
                    <a:pt x="6215380" y="3618230"/>
                    <a:pt x="6215380" y="2731770"/>
                    <a:pt x="6215380" y="1852930"/>
                  </a:cubicBezTo>
                  <a:lnTo>
                    <a:pt x="6085840" y="1852930"/>
                  </a:lnTo>
                  <a:close/>
                </a:path>
              </a:pathLst>
            </a:custGeom>
            <a:blipFill>
              <a:blip r:embed="rId8"/>
              <a:stretch>
                <a:fillRect l="-7279" t="0" r="-7279" b="0"/>
              </a:stretch>
            </a:blipFill>
            <a:ln w="19050" cap="sq">
              <a:solidFill>
                <a:srgbClr val="96C5D3"/>
              </a:solidFill>
              <a:prstDash val="solid"/>
              <a:miter/>
            </a:ln>
          </p:spPr>
        </p:sp>
      </p:grpSp>
      <p:sp>
        <p:nvSpPr>
          <p:cNvPr name="TextBox 13" id="13"/>
          <p:cNvSpPr txBox="true"/>
          <p:nvPr/>
        </p:nvSpPr>
        <p:spPr>
          <a:xfrm rot="0">
            <a:off x="1748273" y="1856706"/>
            <a:ext cx="8636240" cy="1014657"/>
          </a:xfrm>
          <a:prstGeom prst="rect">
            <a:avLst/>
          </a:prstGeom>
        </p:spPr>
        <p:txBody>
          <a:bodyPr anchor="t" rtlCol="false" tIns="0" lIns="0" bIns="0" rIns="0">
            <a:spAutoFit/>
          </a:bodyPr>
          <a:lstStyle/>
          <a:p>
            <a:pPr algn="ctr">
              <a:lnSpc>
                <a:spcPts val="3825"/>
              </a:lnSpc>
            </a:pPr>
            <a:r>
              <a:rPr lang="en-US" b="true" sz="4158">
                <a:solidFill>
                  <a:srgbClr val="FFFFFF"/>
                </a:solidFill>
                <a:latin typeface="Tomorrow Bold"/>
                <a:ea typeface="Tomorrow Bold"/>
                <a:cs typeface="Tomorrow Bold"/>
                <a:sym typeface="Tomorrow Bold"/>
              </a:rPr>
              <a:t>HOW DOES A NETWORK SWITCH WORK?</a:t>
            </a:r>
          </a:p>
        </p:txBody>
      </p:sp>
      <p:sp>
        <p:nvSpPr>
          <p:cNvPr name="TextBox 14" id="14"/>
          <p:cNvSpPr txBox="true"/>
          <p:nvPr/>
        </p:nvSpPr>
        <p:spPr>
          <a:xfrm rot="0">
            <a:off x="256636" y="9676030"/>
            <a:ext cx="448732" cy="332863"/>
          </a:xfrm>
          <a:prstGeom prst="rect">
            <a:avLst/>
          </a:prstGeom>
        </p:spPr>
        <p:txBody>
          <a:bodyPr anchor="t" rtlCol="false" tIns="0" lIns="0" bIns="0" rIns="0">
            <a:spAutoFit/>
          </a:bodyPr>
          <a:lstStyle/>
          <a:p>
            <a:pPr algn="l">
              <a:lnSpc>
                <a:spcPts val="2653"/>
              </a:lnSpc>
              <a:spcBef>
                <a:spcPct val="0"/>
              </a:spcBef>
            </a:pPr>
            <a:r>
              <a:rPr lang="en-US" sz="1895">
                <a:solidFill>
                  <a:srgbClr val="FFFFFF"/>
                </a:solidFill>
                <a:latin typeface="Tomorrow"/>
                <a:ea typeface="Tomorrow"/>
                <a:cs typeface="Tomorrow"/>
                <a:sym typeface="Tomorrow"/>
              </a:rPr>
              <a:t>03</a:t>
            </a:r>
          </a:p>
        </p:txBody>
      </p:sp>
      <p:sp>
        <p:nvSpPr>
          <p:cNvPr name="TextBox 15" id="15"/>
          <p:cNvSpPr txBox="true"/>
          <p:nvPr/>
        </p:nvSpPr>
        <p:spPr>
          <a:xfrm rot="0">
            <a:off x="7798924" y="844234"/>
            <a:ext cx="2690152" cy="241298"/>
          </a:xfrm>
          <a:prstGeom prst="rect">
            <a:avLst/>
          </a:prstGeom>
        </p:spPr>
        <p:txBody>
          <a:bodyPr anchor="t" rtlCol="false" tIns="0" lIns="0" bIns="0" rIns="0">
            <a:spAutoFit/>
          </a:bodyPr>
          <a:lstStyle/>
          <a:p>
            <a:pPr algn="ctr">
              <a:lnSpc>
                <a:spcPts val="1925"/>
              </a:lnSpc>
              <a:spcBef>
                <a:spcPct val="0"/>
              </a:spcBef>
            </a:pPr>
            <a:r>
              <a:rPr lang="en-US" sz="1375" spc="38">
                <a:solidFill>
                  <a:srgbClr val="FFFFFF"/>
                </a:solidFill>
                <a:latin typeface="Tomorrow"/>
                <a:ea typeface="Tomorrow"/>
                <a:cs typeface="Tomorrow"/>
                <a:sym typeface="Tomorrow"/>
              </a:rPr>
              <a:t>Switch in Computer Network</a:t>
            </a:r>
          </a:p>
        </p:txBody>
      </p:sp>
      <p:sp>
        <p:nvSpPr>
          <p:cNvPr name="TextBox 16" id="16"/>
          <p:cNvSpPr txBox="true"/>
          <p:nvPr/>
        </p:nvSpPr>
        <p:spPr>
          <a:xfrm rot="0">
            <a:off x="676793" y="3763058"/>
            <a:ext cx="9064734" cy="718818"/>
          </a:xfrm>
          <a:prstGeom prst="rect">
            <a:avLst/>
          </a:prstGeom>
        </p:spPr>
        <p:txBody>
          <a:bodyPr anchor="t" rtlCol="false" tIns="0" lIns="0" bIns="0" rIns="0">
            <a:spAutoFit/>
          </a:bodyPr>
          <a:lstStyle/>
          <a:p>
            <a:pPr algn="l" marL="448009" indent="-224005" lvl="1">
              <a:lnSpc>
                <a:spcPts val="2905"/>
              </a:lnSpc>
              <a:buFont typeface="Arial"/>
              <a:buChar char="•"/>
            </a:pPr>
            <a:r>
              <a:rPr lang="en-US" sz="2075" spc="58">
                <a:solidFill>
                  <a:srgbClr val="FFFFFF"/>
                </a:solidFill>
                <a:latin typeface="Tomorrow"/>
                <a:ea typeface="Tomorrow"/>
                <a:cs typeface="Tomorrow"/>
                <a:sym typeface="Tomorrow"/>
              </a:rPr>
              <a:t>Switch reads the MAC address from the data packet to find the destination.</a:t>
            </a:r>
          </a:p>
        </p:txBody>
      </p:sp>
      <p:sp>
        <p:nvSpPr>
          <p:cNvPr name="TextBox 17" id="17"/>
          <p:cNvSpPr txBox="true"/>
          <p:nvPr/>
        </p:nvSpPr>
        <p:spPr>
          <a:xfrm rot="0">
            <a:off x="686318" y="4599521"/>
            <a:ext cx="9064734" cy="1442718"/>
          </a:xfrm>
          <a:prstGeom prst="rect">
            <a:avLst/>
          </a:prstGeom>
        </p:spPr>
        <p:txBody>
          <a:bodyPr anchor="t" rtlCol="false" tIns="0" lIns="0" bIns="0" rIns="0">
            <a:spAutoFit/>
          </a:bodyPr>
          <a:lstStyle/>
          <a:p>
            <a:pPr algn="l" marL="448009" indent="-224005" lvl="1">
              <a:lnSpc>
                <a:spcPts val="2905"/>
              </a:lnSpc>
              <a:spcBef>
                <a:spcPct val="0"/>
              </a:spcBef>
              <a:buFont typeface="Arial"/>
              <a:buChar char="•"/>
            </a:pPr>
            <a:r>
              <a:rPr lang="en-US" sz="2075" spc="58">
                <a:solidFill>
                  <a:srgbClr val="FFFFFF"/>
                </a:solidFill>
                <a:latin typeface="Tomorrow"/>
                <a:ea typeface="Tomorrow"/>
                <a:cs typeface="Tomorrow"/>
                <a:sym typeface="Tomorrow"/>
              </a:rPr>
              <a:t>It creates a temporary direct path for data transfer and avoids collisions.</a:t>
            </a:r>
          </a:p>
          <a:p>
            <a:pPr algn="l">
              <a:lnSpc>
                <a:spcPts val="2905"/>
              </a:lnSpc>
              <a:spcBef>
                <a:spcPct val="0"/>
              </a:spcBef>
            </a:pPr>
          </a:p>
          <a:p>
            <a:pPr algn="l">
              <a:lnSpc>
                <a:spcPts val="290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0920" y="0"/>
            <a:ext cx="18449839" cy="7545166"/>
            <a:chOff x="0" y="0"/>
            <a:chExt cx="4859217" cy="1987204"/>
          </a:xfrm>
        </p:grpSpPr>
        <p:sp>
          <p:nvSpPr>
            <p:cNvPr name="Freeform 4" id="4"/>
            <p:cNvSpPr/>
            <p:nvPr/>
          </p:nvSpPr>
          <p:spPr>
            <a:xfrm flipH="false" flipV="false" rot="0">
              <a:off x="0" y="0"/>
              <a:ext cx="4859217" cy="1987204"/>
            </a:xfrm>
            <a:custGeom>
              <a:avLst/>
              <a:gdLst/>
              <a:ahLst/>
              <a:cxnLst/>
              <a:rect r="r" b="b" t="t" l="l"/>
              <a:pathLst>
                <a:path h="1987204" w="4859217">
                  <a:moveTo>
                    <a:pt x="0" y="0"/>
                  </a:moveTo>
                  <a:lnTo>
                    <a:pt x="4859217" y="0"/>
                  </a:lnTo>
                  <a:lnTo>
                    <a:pt x="4859217" y="1987204"/>
                  </a:lnTo>
                  <a:lnTo>
                    <a:pt x="0" y="1987204"/>
                  </a:lnTo>
                  <a:close/>
                </a:path>
              </a:pathLst>
            </a:custGeom>
            <a:gradFill rotWithShape="true">
              <a:gsLst>
                <a:gs pos="0">
                  <a:srgbClr val="060606">
                    <a:alpha val="100000"/>
                  </a:srgbClr>
                </a:gs>
                <a:gs pos="100000">
                  <a:srgbClr val="080808">
                    <a:alpha val="0"/>
                  </a:srgbClr>
                </a:gs>
              </a:gsLst>
              <a:lin ang="5400000"/>
            </a:gradFill>
          </p:spPr>
        </p:sp>
        <p:sp>
          <p:nvSpPr>
            <p:cNvPr name="TextBox 5" id="5"/>
            <p:cNvSpPr txBox="true"/>
            <p:nvPr/>
          </p:nvSpPr>
          <p:spPr>
            <a:xfrm>
              <a:off x="0" y="-38100"/>
              <a:ext cx="4859217" cy="20253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9457169"/>
            <a:ext cx="771504" cy="1659663"/>
            <a:chOff x="0" y="0"/>
            <a:chExt cx="203194" cy="437113"/>
          </a:xfrm>
        </p:grpSpPr>
        <p:sp>
          <p:nvSpPr>
            <p:cNvPr name="Freeform 7" id="7"/>
            <p:cNvSpPr/>
            <p:nvPr/>
          </p:nvSpPr>
          <p:spPr>
            <a:xfrm flipH="false" flipV="false" rot="0">
              <a:off x="0" y="0"/>
              <a:ext cx="203194" cy="437113"/>
            </a:xfrm>
            <a:custGeom>
              <a:avLst/>
              <a:gdLst/>
              <a:ahLst/>
              <a:cxnLst/>
              <a:rect r="r" b="b" t="t" l="l"/>
              <a:pathLst>
                <a:path h="437113" w="203194">
                  <a:moveTo>
                    <a:pt x="0" y="0"/>
                  </a:moveTo>
                  <a:lnTo>
                    <a:pt x="203194" y="0"/>
                  </a:lnTo>
                  <a:lnTo>
                    <a:pt x="203194" y="437113"/>
                  </a:lnTo>
                  <a:lnTo>
                    <a:pt x="0" y="437113"/>
                  </a:lnTo>
                  <a:close/>
                </a:path>
              </a:pathLst>
            </a:custGeom>
            <a:gradFill rotWithShape="true">
              <a:gsLst>
                <a:gs pos="0">
                  <a:srgbClr val="585858">
                    <a:alpha val="100000"/>
                  </a:srgbClr>
                </a:gs>
                <a:gs pos="100000">
                  <a:srgbClr val="080808">
                    <a:alpha val="0"/>
                  </a:srgbClr>
                </a:gs>
              </a:gsLst>
              <a:lin ang="5400000"/>
            </a:gradFill>
          </p:spPr>
        </p:sp>
        <p:sp>
          <p:nvSpPr>
            <p:cNvPr name="TextBox 8" id="8"/>
            <p:cNvSpPr txBox="true"/>
            <p:nvPr/>
          </p:nvSpPr>
          <p:spPr>
            <a:xfrm>
              <a:off x="0" y="-38100"/>
              <a:ext cx="203194" cy="47521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758060" y="9362399"/>
            <a:ext cx="685327" cy="409950"/>
          </a:xfrm>
          <a:custGeom>
            <a:avLst/>
            <a:gdLst/>
            <a:ahLst/>
            <a:cxnLst/>
            <a:rect r="r" b="b" t="t" l="l"/>
            <a:pathLst>
              <a:path h="409950" w="685327">
                <a:moveTo>
                  <a:pt x="0" y="0"/>
                </a:moveTo>
                <a:lnTo>
                  <a:pt x="685327" y="0"/>
                </a:lnTo>
                <a:lnTo>
                  <a:pt x="685327" y="409950"/>
                </a:lnTo>
                <a:lnTo>
                  <a:pt x="0" y="409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557860" y="-1996888"/>
            <a:ext cx="6371069" cy="6371069"/>
          </a:xfrm>
          <a:custGeom>
            <a:avLst/>
            <a:gdLst/>
            <a:ahLst/>
            <a:cxnLst/>
            <a:rect r="r" b="b" t="t" l="l"/>
            <a:pathLst>
              <a:path h="6371069" w="6371069">
                <a:moveTo>
                  <a:pt x="0" y="0"/>
                </a:moveTo>
                <a:lnTo>
                  <a:pt x="6371068" y="0"/>
                </a:lnTo>
                <a:lnTo>
                  <a:pt x="6371068" y="6371068"/>
                </a:lnTo>
                <a:lnTo>
                  <a:pt x="0" y="6371068"/>
                </a:lnTo>
                <a:lnTo>
                  <a:pt x="0" y="0"/>
                </a:lnTo>
                <a:close/>
              </a:path>
            </a:pathLst>
          </a:custGeom>
          <a:blipFill>
            <a:blip r:embed="rId5">
              <a:alphaModFix amt="36000"/>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825880" y="3436866"/>
            <a:ext cx="8636240" cy="937314"/>
          </a:xfrm>
          <a:prstGeom prst="rect">
            <a:avLst/>
          </a:prstGeom>
        </p:spPr>
        <p:txBody>
          <a:bodyPr anchor="t" rtlCol="false" tIns="0" lIns="0" bIns="0" rIns="0">
            <a:spAutoFit/>
          </a:bodyPr>
          <a:lstStyle/>
          <a:p>
            <a:pPr algn="ctr">
              <a:lnSpc>
                <a:spcPts val="3549"/>
              </a:lnSpc>
            </a:pPr>
            <a:r>
              <a:rPr lang="en-US" b="true" sz="3858">
                <a:solidFill>
                  <a:srgbClr val="FFFFFF"/>
                </a:solidFill>
                <a:latin typeface="Tomorrow Bold"/>
                <a:ea typeface="Tomorrow Bold"/>
                <a:cs typeface="Tomorrow Bold"/>
                <a:sym typeface="Tomorrow Bold"/>
              </a:rPr>
              <a:t>HOW A SWITCH ESTABLISHES TEMPORARY CONNECTIONS</a:t>
            </a:r>
          </a:p>
        </p:txBody>
      </p:sp>
      <p:sp>
        <p:nvSpPr>
          <p:cNvPr name="TextBox 12" id="12"/>
          <p:cNvSpPr txBox="true"/>
          <p:nvPr/>
        </p:nvSpPr>
        <p:spPr>
          <a:xfrm rot="0">
            <a:off x="256636" y="9676030"/>
            <a:ext cx="448732" cy="332863"/>
          </a:xfrm>
          <a:prstGeom prst="rect">
            <a:avLst/>
          </a:prstGeom>
        </p:spPr>
        <p:txBody>
          <a:bodyPr anchor="t" rtlCol="false" tIns="0" lIns="0" bIns="0" rIns="0">
            <a:spAutoFit/>
          </a:bodyPr>
          <a:lstStyle/>
          <a:p>
            <a:pPr algn="l">
              <a:lnSpc>
                <a:spcPts val="2653"/>
              </a:lnSpc>
              <a:spcBef>
                <a:spcPct val="0"/>
              </a:spcBef>
            </a:pPr>
            <a:r>
              <a:rPr lang="en-US" sz="1895">
                <a:solidFill>
                  <a:srgbClr val="FFFFFF"/>
                </a:solidFill>
                <a:latin typeface="Tomorrow"/>
                <a:ea typeface="Tomorrow"/>
                <a:cs typeface="Tomorrow"/>
                <a:sym typeface="Tomorrow"/>
              </a:rPr>
              <a:t>04</a:t>
            </a:r>
          </a:p>
        </p:txBody>
      </p:sp>
      <p:sp>
        <p:nvSpPr>
          <p:cNvPr name="TextBox 13" id="13"/>
          <p:cNvSpPr txBox="true"/>
          <p:nvPr/>
        </p:nvSpPr>
        <p:spPr>
          <a:xfrm rot="0">
            <a:off x="5176330" y="4860528"/>
            <a:ext cx="8876337" cy="1135378"/>
          </a:xfrm>
          <a:prstGeom prst="rect">
            <a:avLst/>
          </a:prstGeom>
        </p:spPr>
        <p:txBody>
          <a:bodyPr anchor="t" rtlCol="false" tIns="0" lIns="0" bIns="0" rIns="0">
            <a:spAutoFit/>
          </a:bodyPr>
          <a:lstStyle/>
          <a:p>
            <a:pPr algn="l" marL="469599" indent="-234799" lvl="1">
              <a:lnSpc>
                <a:spcPts val="3045"/>
              </a:lnSpc>
              <a:spcBef>
                <a:spcPct val="0"/>
              </a:spcBef>
              <a:buFont typeface="Arial"/>
              <a:buChar char="•"/>
            </a:pPr>
            <a:r>
              <a:rPr lang="en-US" sz="2175" spc="60">
                <a:solidFill>
                  <a:srgbClr val="FFFFFF"/>
                </a:solidFill>
                <a:latin typeface="Tomorrow"/>
                <a:ea typeface="Tomorrow"/>
                <a:cs typeface="Tomorrow"/>
                <a:sym typeface="Tomorrow"/>
              </a:rPr>
              <a:t>Devices communicate in assigned time slots.</a:t>
            </a:r>
          </a:p>
          <a:p>
            <a:pPr algn="l" marL="469599" indent="-234799" lvl="1">
              <a:lnSpc>
                <a:spcPts val="3045"/>
              </a:lnSpc>
              <a:spcBef>
                <a:spcPct val="0"/>
              </a:spcBef>
              <a:buFont typeface="Arial"/>
              <a:buChar char="•"/>
            </a:pPr>
            <a:r>
              <a:rPr lang="en-US" sz="2175" spc="60">
                <a:solidFill>
                  <a:srgbClr val="FFFFFF"/>
                </a:solidFill>
                <a:latin typeface="Tomorrow"/>
                <a:ea typeface="Tomorrow"/>
                <a:cs typeface="Tomorrow"/>
                <a:sym typeface="Tomorrow"/>
              </a:rPr>
              <a:t>Switch uses control logic to map inputs to outputs.</a:t>
            </a:r>
          </a:p>
          <a:p>
            <a:pPr algn="l">
              <a:lnSpc>
                <a:spcPts val="3045"/>
              </a:lnSpc>
              <a:spcBef>
                <a:spcPct val="0"/>
              </a:spcBef>
            </a:pPr>
          </a:p>
        </p:txBody>
      </p:sp>
      <p:sp>
        <p:nvSpPr>
          <p:cNvPr name="TextBox 14" id="14"/>
          <p:cNvSpPr txBox="true"/>
          <p:nvPr/>
        </p:nvSpPr>
        <p:spPr>
          <a:xfrm rot="0">
            <a:off x="7798924" y="844234"/>
            <a:ext cx="2690152" cy="241298"/>
          </a:xfrm>
          <a:prstGeom prst="rect">
            <a:avLst/>
          </a:prstGeom>
        </p:spPr>
        <p:txBody>
          <a:bodyPr anchor="t" rtlCol="false" tIns="0" lIns="0" bIns="0" rIns="0">
            <a:spAutoFit/>
          </a:bodyPr>
          <a:lstStyle/>
          <a:p>
            <a:pPr algn="ctr">
              <a:lnSpc>
                <a:spcPts val="1925"/>
              </a:lnSpc>
              <a:spcBef>
                <a:spcPct val="0"/>
              </a:spcBef>
            </a:pPr>
            <a:r>
              <a:rPr lang="en-US" sz="1375" spc="38">
                <a:solidFill>
                  <a:srgbClr val="FFFFFF"/>
                </a:solidFill>
                <a:latin typeface="Tomorrow"/>
                <a:ea typeface="Tomorrow"/>
                <a:cs typeface="Tomorrow"/>
                <a:sym typeface="Tomorrow"/>
              </a:rPr>
              <a:t>Switch in Computer Network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80920" y="0"/>
            <a:ext cx="18449839" cy="7545166"/>
            <a:chOff x="0" y="0"/>
            <a:chExt cx="4859217" cy="1987204"/>
          </a:xfrm>
        </p:grpSpPr>
        <p:sp>
          <p:nvSpPr>
            <p:cNvPr name="Freeform 4" id="4"/>
            <p:cNvSpPr/>
            <p:nvPr/>
          </p:nvSpPr>
          <p:spPr>
            <a:xfrm flipH="false" flipV="false" rot="0">
              <a:off x="0" y="0"/>
              <a:ext cx="4859217" cy="1987204"/>
            </a:xfrm>
            <a:custGeom>
              <a:avLst/>
              <a:gdLst/>
              <a:ahLst/>
              <a:cxnLst/>
              <a:rect r="r" b="b" t="t" l="l"/>
              <a:pathLst>
                <a:path h="1987204" w="4859217">
                  <a:moveTo>
                    <a:pt x="0" y="0"/>
                  </a:moveTo>
                  <a:lnTo>
                    <a:pt x="4859217" y="0"/>
                  </a:lnTo>
                  <a:lnTo>
                    <a:pt x="4859217" y="1987204"/>
                  </a:lnTo>
                  <a:lnTo>
                    <a:pt x="0" y="1987204"/>
                  </a:lnTo>
                  <a:close/>
                </a:path>
              </a:pathLst>
            </a:custGeom>
            <a:gradFill rotWithShape="true">
              <a:gsLst>
                <a:gs pos="0">
                  <a:srgbClr val="060606">
                    <a:alpha val="100000"/>
                  </a:srgbClr>
                </a:gs>
                <a:gs pos="100000">
                  <a:srgbClr val="080808">
                    <a:alpha val="0"/>
                  </a:srgbClr>
                </a:gs>
              </a:gsLst>
              <a:lin ang="5400000"/>
            </a:gradFill>
          </p:spPr>
        </p:sp>
        <p:sp>
          <p:nvSpPr>
            <p:cNvPr name="TextBox 5" id="5"/>
            <p:cNvSpPr txBox="true"/>
            <p:nvPr/>
          </p:nvSpPr>
          <p:spPr>
            <a:xfrm>
              <a:off x="0" y="-38100"/>
              <a:ext cx="4859217" cy="20253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9457169"/>
            <a:ext cx="771504" cy="1659663"/>
            <a:chOff x="0" y="0"/>
            <a:chExt cx="203194" cy="437113"/>
          </a:xfrm>
        </p:grpSpPr>
        <p:sp>
          <p:nvSpPr>
            <p:cNvPr name="Freeform 7" id="7"/>
            <p:cNvSpPr/>
            <p:nvPr/>
          </p:nvSpPr>
          <p:spPr>
            <a:xfrm flipH="false" flipV="false" rot="0">
              <a:off x="0" y="0"/>
              <a:ext cx="203194" cy="437113"/>
            </a:xfrm>
            <a:custGeom>
              <a:avLst/>
              <a:gdLst/>
              <a:ahLst/>
              <a:cxnLst/>
              <a:rect r="r" b="b" t="t" l="l"/>
              <a:pathLst>
                <a:path h="437113" w="203194">
                  <a:moveTo>
                    <a:pt x="0" y="0"/>
                  </a:moveTo>
                  <a:lnTo>
                    <a:pt x="203194" y="0"/>
                  </a:lnTo>
                  <a:lnTo>
                    <a:pt x="203194" y="437113"/>
                  </a:lnTo>
                  <a:lnTo>
                    <a:pt x="0" y="437113"/>
                  </a:lnTo>
                  <a:close/>
                </a:path>
              </a:pathLst>
            </a:custGeom>
            <a:gradFill rotWithShape="true">
              <a:gsLst>
                <a:gs pos="0">
                  <a:srgbClr val="585858">
                    <a:alpha val="100000"/>
                  </a:srgbClr>
                </a:gs>
                <a:gs pos="100000">
                  <a:srgbClr val="080808">
                    <a:alpha val="0"/>
                  </a:srgbClr>
                </a:gs>
              </a:gsLst>
              <a:lin ang="5400000"/>
            </a:gradFill>
          </p:spPr>
        </p:sp>
        <p:sp>
          <p:nvSpPr>
            <p:cNvPr name="TextBox 8" id="8"/>
            <p:cNvSpPr txBox="true"/>
            <p:nvPr/>
          </p:nvSpPr>
          <p:spPr>
            <a:xfrm>
              <a:off x="0" y="-38100"/>
              <a:ext cx="203194" cy="47521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758060" y="9362399"/>
            <a:ext cx="685327" cy="409950"/>
          </a:xfrm>
          <a:custGeom>
            <a:avLst/>
            <a:gdLst/>
            <a:ahLst/>
            <a:cxnLst/>
            <a:rect r="r" b="b" t="t" l="l"/>
            <a:pathLst>
              <a:path h="409950" w="685327">
                <a:moveTo>
                  <a:pt x="0" y="0"/>
                </a:moveTo>
                <a:lnTo>
                  <a:pt x="685327" y="0"/>
                </a:lnTo>
                <a:lnTo>
                  <a:pt x="685327" y="409950"/>
                </a:lnTo>
                <a:lnTo>
                  <a:pt x="0" y="409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57860" y="-1996888"/>
            <a:ext cx="6371069" cy="6371069"/>
          </a:xfrm>
          <a:custGeom>
            <a:avLst/>
            <a:gdLst/>
            <a:ahLst/>
            <a:cxnLst/>
            <a:rect r="r" b="b" t="t" l="l"/>
            <a:pathLst>
              <a:path h="6371069" w="6371069">
                <a:moveTo>
                  <a:pt x="0" y="0"/>
                </a:moveTo>
                <a:lnTo>
                  <a:pt x="6371068" y="0"/>
                </a:lnTo>
                <a:lnTo>
                  <a:pt x="6371068" y="6371068"/>
                </a:lnTo>
                <a:lnTo>
                  <a:pt x="0" y="6371068"/>
                </a:lnTo>
                <a:lnTo>
                  <a:pt x="0" y="0"/>
                </a:lnTo>
                <a:close/>
              </a:path>
            </a:pathLst>
          </a:custGeom>
          <a:blipFill>
            <a:blip r:embed="rId6">
              <a:alphaModFix amt="36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569342" y="3696758"/>
            <a:ext cx="13149315" cy="6075591"/>
          </a:xfrm>
          <a:custGeom>
            <a:avLst/>
            <a:gdLst/>
            <a:ahLst/>
            <a:cxnLst/>
            <a:rect r="r" b="b" t="t" l="l"/>
            <a:pathLst>
              <a:path h="6075591" w="13149315">
                <a:moveTo>
                  <a:pt x="0" y="0"/>
                </a:moveTo>
                <a:lnTo>
                  <a:pt x="13149316" y="0"/>
                </a:lnTo>
                <a:lnTo>
                  <a:pt x="13149316" y="6075591"/>
                </a:lnTo>
                <a:lnTo>
                  <a:pt x="0" y="6075591"/>
                </a:lnTo>
                <a:lnTo>
                  <a:pt x="0" y="0"/>
                </a:lnTo>
                <a:close/>
              </a:path>
            </a:pathLst>
          </a:custGeom>
          <a:blipFill>
            <a:blip r:embed="rId8"/>
            <a:stretch>
              <a:fillRect l="0" t="0" r="0" b="0"/>
            </a:stretch>
          </a:blipFill>
        </p:spPr>
      </p:sp>
      <p:sp>
        <p:nvSpPr>
          <p:cNvPr name="TextBox 12" id="12"/>
          <p:cNvSpPr txBox="true"/>
          <p:nvPr/>
        </p:nvSpPr>
        <p:spPr>
          <a:xfrm rot="0">
            <a:off x="256636" y="9676030"/>
            <a:ext cx="448732" cy="332863"/>
          </a:xfrm>
          <a:prstGeom prst="rect">
            <a:avLst/>
          </a:prstGeom>
        </p:spPr>
        <p:txBody>
          <a:bodyPr anchor="t" rtlCol="false" tIns="0" lIns="0" bIns="0" rIns="0">
            <a:spAutoFit/>
          </a:bodyPr>
          <a:lstStyle/>
          <a:p>
            <a:pPr algn="l">
              <a:lnSpc>
                <a:spcPts val="2653"/>
              </a:lnSpc>
              <a:spcBef>
                <a:spcPct val="0"/>
              </a:spcBef>
            </a:pPr>
            <a:r>
              <a:rPr lang="en-US" sz="1895">
                <a:solidFill>
                  <a:srgbClr val="FFFFFF"/>
                </a:solidFill>
                <a:latin typeface="Tomorrow"/>
                <a:ea typeface="Tomorrow"/>
                <a:cs typeface="Tomorrow"/>
                <a:sym typeface="Tomorrow"/>
              </a:rPr>
              <a:t>05</a:t>
            </a:r>
          </a:p>
        </p:txBody>
      </p:sp>
      <p:sp>
        <p:nvSpPr>
          <p:cNvPr name="TextBox 13" id="13"/>
          <p:cNvSpPr txBox="true"/>
          <p:nvPr/>
        </p:nvSpPr>
        <p:spPr>
          <a:xfrm rot="0">
            <a:off x="7798924" y="844234"/>
            <a:ext cx="2690152" cy="241298"/>
          </a:xfrm>
          <a:prstGeom prst="rect">
            <a:avLst/>
          </a:prstGeom>
        </p:spPr>
        <p:txBody>
          <a:bodyPr anchor="t" rtlCol="false" tIns="0" lIns="0" bIns="0" rIns="0">
            <a:spAutoFit/>
          </a:bodyPr>
          <a:lstStyle/>
          <a:p>
            <a:pPr algn="ctr">
              <a:lnSpc>
                <a:spcPts val="1925"/>
              </a:lnSpc>
              <a:spcBef>
                <a:spcPct val="0"/>
              </a:spcBef>
            </a:pPr>
            <a:r>
              <a:rPr lang="en-US" sz="1375" spc="38">
                <a:solidFill>
                  <a:srgbClr val="FFFFFF"/>
                </a:solidFill>
                <a:latin typeface="Tomorrow"/>
                <a:ea typeface="Tomorrow"/>
                <a:cs typeface="Tomorrow"/>
                <a:sym typeface="Tomorrow"/>
              </a:rPr>
              <a:t>Switch in Computer Network</a:t>
            </a:r>
          </a:p>
        </p:txBody>
      </p:sp>
      <p:sp>
        <p:nvSpPr>
          <p:cNvPr name="TextBox 14" id="14"/>
          <p:cNvSpPr txBox="true"/>
          <p:nvPr/>
        </p:nvSpPr>
        <p:spPr>
          <a:xfrm rot="0">
            <a:off x="4825880" y="1970113"/>
            <a:ext cx="8636240" cy="937314"/>
          </a:xfrm>
          <a:prstGeom prst="rect">
            <a:avLst/>
          </a:prstGeom>
        </p:spPr>
        <p:txBody>
          <a:bodyPr anchor="t" rtlCol="false" tIns="0" lIns="0" bIns="0" rIns="0">
            <a:spAutoFit/>
          </a:bodyPr>
          <a:lstStyle/>
          <a:p>
            <a:pPr algn="ctr">
              <a:lnSpc>
                <a:spcPts val="3549"/>
              </a:lnSpc>
            </a:pPr>
            <a:r>
              <a:rPr lang="en-US" b="true" sz="3858">
                <a:solidFill>
                  <a:srgbClr val="FFFFFF"/>
                </a:solidFill>
                <a:latin typeface="Tomorrow Bold"/>
                <a:ea typeface="Tomorrow Bold"/>
                <a:cs typeface="Tomorrow Bold"/>
                <a:sym typeface="Tomorrow Bold"/>
              </a:rPr>
              <a:t>HOW A SWITCH ESTABLISHES TEMPORARY CONNECTIONS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80920" y="0"/>
            <a:ext cx="18449839" cy="7545166"/>
            <a:chOff x="0" y="0"/>
            <a:chExt cx="4859217" cy="1987204"/>
          </a:xfrm>
        </p:grpSpPr>
        <p:sp>
          <p:nvSpPr>
            <p:cNvPr name="Freeform 4" id="4"/>
            <p:cNvSpPr/>
            <p:nvPr/>
          </p:nvSpPr>
          <p:spPr>
            <a:xfrm flipH="false" flipV="false" rot="0">
              <a:off x="0" y="0"/>
              <a:ext cx="4859217" cy="1987204"/>
            </a:xfrm>
            <a:custGeom>
              <a:avLst/>
              <a:gdLst/>
              <a:ahLst/>
              <a:cxnLst/>
              <a:rect r="r" b="b" t="t" l="l"/>
              <a:pathLst>
                <a:path h="1987204" w="4859217">
                  <a:moveTo>
                    <a:pt x="0" y="0"/>
                  </a:moveTo>
                  <a:lnTo>
                    <a:pt x="4859217" y="0"/>
                  </a:lnTo>
                  <a:lnTo>
                    <a:pt x="4859217" y="1987204"/>
                  </a:lnTo>
                  <a:lnTo>
                    <a:pt x="0" y="1987204"/>
                  </a:lnTo>
                  <a:close/>
                </a:path>
              </a:pathLst>
            </a:custGeom>
            <a:gradFill rotWithShape="true">
              <a:gsLst>
                <a:gs pos="0">
                  <a:srgbClr val="060606">
                    <a:alpha val="100000"/>
                  </a:srgbClr>
                </a:gs>
                <a:gs pos="100000">
                  <a:srgbClr val="080808">
                    <a:alpha val="0"/>
                  </a:srgbClr>
                </a:gs>
              </a:gsLst>
              <a:lin ang="5400000"/>
            </a:gradFill>
          </p:spPr>
        </p:sp>
        <p:sp>
          <p:nvSpPr>
            <p:cNvPr name="TextBox 5" id="5"/>
            <p:cNvSpPr txBox="true"/>
            <p:nvPr/>
          </p:nvSpPr>
          <p:spPr>
            <a:xfrm>
              <a:off x="0" y="-38100"/>
              <a:ext cx="4859217" cy="20253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9457169"/>
            <a:ext cx="771504" cy="1659663"/>
            <a:chOff x="0" y="0"/>
            <a:chExt cx="203194" cy="437113"/>
          </a:xfrm>
        </p:grpSpPr>
        <p:sp>
          <p:nvSpPr>
            <p:cNvPr name="Freeform 7" id="7"/>
            <p:cNvSpPr/>
            <p:nvPr/>
          </p:nvSpPr>
          <p:spPr>
            <a:xfrm flipH="false" flipV="false" rot="0">
              <a:off x="0" y="0"/>
              <a:ext cx="203194" cy="437113"/>
            </a:xfrm>
            <a:custGeom>
              <a:avLst/>
              <a:gdLst/>
              <a:ahLst/>
              <a:cxnLst/>
              <a:rect r="r" b="b" t="t" l="l"/>
              <a:pathLst>
                <a:path h="437113" w="203194">
                  <a:moveTo>
                    <a:pt x="0" y="0"/>
                  </a:moveTo>
                  <a:lnTo>
                    <a:pt x="203194" y="0"/>
                  </a:lnTo>
                  <a:lnTo>
                    <a:pt x="203194" y="437113"/>
                  </a:lnTo>
                  <a:lnTo>
                    <a:pt x="0" y="437113"/>
                  </a:lnTo>
                  <a:close/>
                </a:path>
              </a:pathLst>
            </a:custGeom>
            <a:gradFill rotWithShape="true">
              <a:gsLst>
                <a:gs pos="0">
                  <a:srgbClr val="585858">
                    <a:alpha val="100000"/>
                  </a:srgbClr>
                </a:gs>
                <a:gs pos="100000">
                  <a:srgbClr val="080808">
                    <a:alpha val="0"/>
                  </a:srgbClr>
                </a:gs>
              </a:gsLst>
              <a:lin ang="5400000"/>
            </a:gradFill>
          </p:spPr>
        </p:sp>
        <p:sp>
          <p:nvSpPr>
            <p:cNvPr name="TextBox 8" id="8"/>
            <p:cNvSpPr txBox="true"/>
            <p:nvPr/>
          </p:nvSpPr>
          <p:spPr>
            <a:xfrm>
              <a:off x="0" y="-38100"/>
              <a:ext cx="203194" cy="47521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758060" y="9362399"/>
            <a:ext cx="685327" cy="409950"/>
          </a:xfrm>
          <a:custGeom>
            <a:avLst/>
            <a:gdLst/>
            <a:ahLst/>
            <a:cxnLst/>
            <a:rect r="r" b="b" t="t" l="l"/>
            <a:pathLst>
              <a:path h="409950" w="685327">
                <a:moveTo>
                  <a:pt x="0" y="0"/>
                </a:moveTo>
                <a:lnTo>
                  <a:pt x="685327" y="0"/>
                </a:lnTo>
                <a:lnTo>
                  <a:pt x="685327" y="409950"/>
                </a:lnTo>
                <a:lnTo>
                  <a:pt x="0" y="409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57860" y="-1996888"/>
            <a:ext cx="6371069" cy="6371069"/>
          </a:xfrm>
          <a:custGeom>
            <a:avLst/>
            <a:gdLst/>
            <a:ahLst/>
            <a:cxnLst/>
            <a:rect r="r" b="b" t="t" l="l"/>
            <a:pathLst>
              <a:path h="6371069" w="6371069">
                <a:moveTo>
                  <a:pt x="0" y="0"/>
                </a:moveTo>
                <a:lnTo>
                  <a:pt x="6371068" y="0"/>
                </a:lnTo>
                <a:lnTo>
                  <a:pt x="6371068" y="6371068"/>
                </a:lnTo>
                <a:lnTo>
                  <a:pt x="0" y="6371068"/>
                </a:lnTo>
                <a:lnTo>
                  <a:pt x="0" y="0"/>
                </a:lnTo>
                <a:close/>
              </a:path>
            </a:pathLst>
          </a:custGeom>
          <a:blipFill>
            <a:blip r:embed="rId6">
              <a:alphaModFix amt="36000"/>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825880" y="2095072"/>
            <a:ext cx="8636240" cy="489639"/>
          </a:xfrm>
          <a:prstGeom prst="rect">
            <a:avLst/>
          </a:prstGeom>
        </p:spPr>
        <p:txBody>
          <a:bodyPr anchor="t" rtlCol="false" tIns="0" lIns="0" bIns="0" rIns="0">
            <a:spAutoFit/>
          </a:bodyPr>
          <a:lstStyle/>
          <a:p>
            <a:pPr algn="ctr">
              <a:lnSpc>
                <a:spcPts val="3549"/>
              </a:lnSpc>
            </a:pPr>
            <a:r>
              <a:rPr lang="en-US" b="true" sz="3858">
                <a:solidFill>
                  <a:srgbClr val="FFFFFF"/>
                </a:solidFill>
                <a:latin typeface="Tomorrow Bold"/>
                <a:ea typeface="Tomorrow Bold"/>
                <a:cs typeface="Tomorrow Bold"/>
                <a:sym typeface="Tomorrow Bold"/>
              </a:rPr>
              <a:t>ADVANTAGES</a:t>
            </a:r>
          </a:p>
        </p:txBody>
      </p:sp>
      <p:sp>
        <p:nvSpPr>
          <p:cNvPr name="TextBox 12" id="12"/>
          <p:cNvSpPr txBox="true"/>
          <p:nvPr/>
        </p:nvSpPr>
        <p:spPr>
          <a:xfrm rot="0">
            <a:off x="256636" y="9676030"/>
            <a:ext cx="448732" cy="332863"/>
          </a:xfrm>
          <a:prstGeom prst="rect">
            <a:avLst/>
          </a:prstGeom>
        </p:spPr>
        <p:txBody>
          <a:bodyPr anchor="t" rtlCol="false" tIns="0" lIns="0" bIns="0" rIns="0">
            <a:spAutoFit/>
          </a:bodyPr>
          <a:lstStyle/>
          <a:p>
            <a:pPr algn="l">
              <a:lnSpc>
                <a:spcPts val="2653"/>
              </a:lnSpc>
              <a:spcBef>
                <a:spcPct val="0"/>
              </a:spcBef>
            </a:pPr>
            <a:r>
              <a:rPr lang="en-US" sz="1895">
                <a:solidFill>
                  <a:srgbClr val="FFFFFF"/>
                </a:solidFill>
                <a:latin typeface="Tomorrow"/>
                <a:ea typeface="Tomorrow"/>
                <a:cs typeface="Tomorrow"/>
                <a:sym typeface="Tomorrow"/>
              </a:rPr>
              <a:t>06</a:t>
            </a:r>
          </a:p>
        </p:txBody>
      </p:sp>
      <p:sp>
        <p:nvSpPr>
          <p:cNvPr name="TextBox 13" id="13"/>
          <p:cNvSpPr txBox="true"/>
          <p:nvPr/>
        </p:nvSpPr>
        <p:spPr>
          <a:xfrm rot="0">
            <a:off x="5086877" y="3181081"/>
            <a:ext cx="8876337" cy="1135378"/>
          </a:xfrm>
          <a:prstGeom prst="rect">
            <a:avLst/>
          </a:prstGeom>
        </p:spPr>
        <p:txBody>
          <a:bodyPr anchor="t" rtlCol="false" tIns="0" lIns="0" bIns="0" rIns="0">
            <a:spAutoFit/>
          </a:bodyPr>
          <a:lstStyle/>
          <a:p>
            <a:pPr algn="l" marL="469599" indent="-234799" lvl="1">
              <a:lnSpc>
                <a:spcPts val="3045"/>
              </a:lnSpc>
              <a:spcBef>
                <a:spcPct val="0"/>
              </a:spcBef>
              <a:buFont typeface="Arial"/>
              <a:buChar char="•"/>
            </a:pPr>
            <a:r>
              <a:rPr lang="en-US" sz="2175" spc="60">
                <a:solidFill>
                  <a:srgbClr val="FFFFFF"/>
                </a:solidFill>
                <a:latin typeface="Tomorrow"/>
                <a:ea typeface="Tomorrow"/>
                <a:cs typeface="Tomorrow"/>
                <a:sym typeface="Tomorrow"/>
              </a:rPr>
              <a:t>Efficient data transfer </a:t>
            </a:r>
            <a:r>
              <a:rPr lang="en-US" sz="2175" spc="60">
                <a:solidFill>
                  <a:srgbClr val="FFFFFF"/>
                </a:solidFill>
                <a:latin typeface="Tomorrow"/>
                <a:ea typeface="Tomorrow"/>
                <a:cs typeface="Tomorrow"/>
                <a:sym typeface="Tomorrow"/>
              </a:rPr>
              <a:t>with reduced collisions.</a:t>
            </a:r>
          </a:p>
          <a:p>
            <a:pPr algn="l" marL="469599" indent="-234799" lvl="1">
              <a:lnSpc>
                <a:spcPts val="3045"/>
              </a:lnSpc>
              <a:spcBef>
                <a:spcPct val="0"/>
              </a:spcBef>
              <a:buFont typeface="Arial"/>
              <a:buChar char="•"/>
            </a:pPr>
            <a:r>
              <a:rPr lang="en-US" sz="2175" spc="60">
                <a:solidFill>
                  <a:srgbClr val="FFFFFF"/>
                </a:solidFill>
                <a:latin typeface="Tomorrow"/>
                <a:ea typeface="Tomorrow"/>
                <a:cs typeface="Tomorrow"/>
                <a:sym typeface="Tomorrow"/>
              </a:rPr>
              <a:t>Provides dedicated bandwidth to each device.</a:t>
            </a:r>
          </a:p>
          <a:p>
            <a:pPr algn="l">
              <a:lnSpc>
                <a:spcPts val="3045"/>
              </a:lnSpc>
              <a:spcBef>
                <a:spcPct val="0"/>
              </a:spcBef>
            </a:pPr>
          </a:p>
        </p:txBody>
      </p:sp>
      <p:sp>
        <p:nvSpPr>
          <p:cNvPr name="TextBox 14" id="14"/>
          <p:cNvSpPr txBox="true"/>
          <p:nvPr/>
        </p:nvSpPr>
        <p:spPr>
          <a:xfrm rot="0">
            <a:off x="7798924" y="844234"/>
            <a:ext cx="2690152" cy="241298"/>
          </a:xfrm>
          <a:prstGeom prst="rect">
            <a:avLst/>
          </a:prstGeom>
        </p:spPr>
        <p:txBody>
          <a:bodyPr anchor="t" rtlCol="false" tIns="0" lIns="0" bIns="0" rIns="0">
            <a:spAutoFit/>
          </a:bodyPr>
          <a:lstStyle/>
          <a:p>
            <a:pPr algn="ctr">
              <a:lnSpc>
                <a:spcPts val="1925"/>
              </a:lnSpc>
              <a:spcBef>
                <a:spcPct val="0"/>
              </a:spcBef>
            </a:pPr>
            <a:r>
              <a:rPr lang="en-US" sz="1375" spc="38">
                <a:solidFill>
                  <a:srgbClr val="FFFFFF"/>
                </a:solidFill>
                <a:latin typeface="Tomorrow"/>
                <a:ea typeface="Tomorrow"/>
                <a:cs typeface="Tomorrow"/>
                <a:sym typeface="Tomorrow"/>
              </a:rPr>
              <a:t>Switch in Computer Network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80920" y="0"/>
            <a:ext cx="18449839" cy="7545166"/>
            <a:chOff x="0" y="0"/>
            <a:chExt cx="4859217" cy="1987204"/>
          </a:xfrm>
        </p:grpSpPr>
        <p:sp>
          <p:nvSpPr>
            <p:cNvPr name="Freeform 4" id="4"/>
            <p:cNvSpPr/>
            <p:nvPr/>
          </p:nvSpPr>
          <p:spPr>
            <a:xfrm flipH="false" flipV="false" rot="0">
              <a:off x="0" y="0"/>
              <a:ext cx="4859217" cy="1987204"/>
            </a:xfrm>
            <a:custGeom>
              <a:avLst/>
              <a:gdLst/>
              <a:ahLst/>
              <a:cxnLst/>
              <a:rect r="r" b="b" t="t" l="l"/>
              <a:pathLst>
                <a:path h="1987204" w="4859217">
                  <a:moveTo>
                    <a:pt x="0" y="0"/>
                  </a:moveTo>
                  <a:lnTo>
                    <a:pt x="4859217" y="0"/>
                  </a:lnTo>
                  <a:lnTo>
                    <a:pt x="4859217" y="1987204"/>
                  </a:lnTo>
                  <a:lnTo>
                    <a:pt x="0" y="1987204"/>
                  </a:lnTo>
                  <a:close/>
                </a:path>
              </a:pathLst>
            </a:custGeom>
            <a:gradFill rotWithShape="true">
              <a:gsLst>
                <a:gs pos="0">
                  <a:srgbClr val="060606">
                    <a:alpha val="100000"/>
                  </a:srgbClr>
                </a:gs>
                <a:gs pos="100000">
                  <a:srgbClr val="080808">
                    <a:alpha val="0"/>
                  </a:srgbClr>
                </a:gs>
              </a:gsLst>
              <a:lin ang="5400000"/>
            </a:gradFill>
          </p:spPr>
        </p:sp>
        <p:sp>
          <p:nvSpPr>
            <p:cNvPr name="TextBox 5" id="5"/>
            <p:cNvSpPr txBox="true"/>
            <p:nvPr/>
          </p:nvSpPr>
          <p:spPr>
            <a:xfrm>
              <a:off x="0" y="-38100"/>
              <a:ext cx="4859217" cy="20253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9457169"/>
            <a:ext cx="771504" cy="1659663"/>
            <a:chOff x="0" y="0"/>
            <a:chExt cx="203194" cy="437113"/>
          </a:xfrm>
        </p:grpSpPr>
        <p:sp>
          <p:nvSpPr>
            <p:cNvPr name="Freeform 7" id="7"/>
            <p:cNvSpPr/>
            <p:nvPr/>
          </p:nvSpPr>
          <p:spPr>
            <a:xfrm flipH="false" flipV="false" rot="0">
              <a:off x="0" y="0"/>
              <a:ext cx="203194" cy="437113"/>
            </a:xfrm>
            <a:custGeom>
              <a:avLst/>
              <a:gdLst/>
              <a:ahLst/>
              <a:cxnLst/>
              <a:rect r="r" b="b" t="t" l="l"/>
              <a:pathLst>
                <a:path h="437113" w="203194">
                  <a:moveTo>
                    <a:pt x="0" y="0"/>
                  </a:moveTo>
                  <a:lnTo>
                    <a:pt x="203194" y="0"/>
                  </a:lnTo>
                  <a:lnTo>
                    <a:pt x="203194" y="437113"/>
                  </a:lnTo>
                  <a:lnTo>
                    <a:pt x="0" y="437113"/>
                  </a:lnTo>
                  <a:close/>
                </a:path>
              </a:pathLst>
            </a:custGeom>
            <a:gradFill rotWithShape="true">
              <a:gsLst>
                <a:gs pos="0">
                  <a:srgbClr val="585858">
                    <a:alpha val="100000"/>
                  </a:srgbClr>
                </a:gs>
                <a:gs pos="100000">
                  <a:srgbClr val="080808">
                    <a:alpha val="0"/>
                  </a:srgbClr>
                </a:gs>
              </a:gsLst>
              <a:lin ang="5400000"/>
            </a:gradFill>
          </p:spPr>
        </p:sp>
        <p:sp>
          <p:nvSpPr>
            <p:cNvPr name="TextBox 8" id="8"/>
            <p:cNvSpPr txBox="true"/>
            <p:nvPr/>
          </p:nvSpPr>
          <p:spPr>
            <a:xfrm>
              <a:off x="0" y="-38100"/>
              <a:ext cx="203194" cy="47521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758060" y="9362399"/>
            <a:ext cx="685327" cy="409950"/>
          </a:xfrm>
          <a:custGeom>
            <a:avLst/>
            <a:gdLst/>
            <a:ahLst/>
            <a:cxnLst/>
            <a:rect r="r" b="b" t="t" l="l"/>
            <a:pathLst>
              <a:path h="409950" w="685327">
                <a:moveTo>
                  <a:pt x="0" y="0"/>
                </a:moveTo>
                <a:lnTo>
                  <a:pt x="685327" y="0"/>
                </a:lnTo>
                <a:lnTo>
                  <a:pt x="685327" y="409950"/>
                </a:lnTo>
                <a:lnTo>
                  <a:pt x="0" y="409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57860" y="-1996888"/>
            <a:ext cx="6371069" cy="6371069"/>
          </a:xfrm>
          <a:custGeom>
            <a:avLst/>
            <a:gdLst/>
            <a:ahLst/>
            <a:cxnLst/>
            <a:rect r="r" b="b" t="t" l="l"/>
            <a:pathLst>
              <a:path h="6371069" w="6371069">
                <a:moveTo>
                  <a:pt x="0" y="0"/>
                </a:moveTo>
                <a:lnTo>
                  <a:pt x="6371068" y="0"/>
                </a:lnTo>
                <a:lnTo>
                  <a:pt x="6371068" y="6371068"/>
                </a:lnTo>
                <a:lnTo>
                  <a:pt x="0" y="6371068"/>
                </a:lnTo>
                <a:lnTo>
                  <a:pt x="0" y="0"/>
                </a:lnTo>
                <a:close/>
              </a:path>
            </a:pathLst>
          </a:custGeom>
          <a:blipFill>
            <a:blip r:embed="rId6">
              <a:alphaModFix amt="36000"/>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825880" y="2095072"/>
            <a:ext cx="8636240" cy="489639"/>
          </a:xfrm>
          <a:prstGeom prst="rect">
            <a:avLst/>
          </a:prstGeom>
        </p:spPr>
        <p:txBody>
          <a:bodyPr anchor="t" rtlCol="false" tIns="0" lIns="0" bIns="0" rIns="0">
            <a:spAutoFit/>
          </a:bodyPr>
          <a:lstStyle/>
          <a:p>
            <a:pPr algn="ctr">
              <a:lnSpc>
                <a:spcPts val="3549"/>
              </a:lnSpc>
            </a:pPr>
            <a:r>
              <a:rPr lang="en-US" b="true" sz="3858">
                <a:solidFill>
                  <a:srgbClr val="FFFFFF"/>
                </a:solidFill>
                <a:latin typeface="Tomorrow Bold"/>
                <a:ea typeface="Tomorrow Bold"/>
                <a:cs typeface="Tomorrow Bold"/>
                <a:sym typeface="Tomorrow Bold"/>
              </a:rPr>
              <a:t>DISADVANTAGES</a:t>
            </a:r>
          </a:p>
        </p:txBody>
      </p:sp>
      <p:sp>
        <p:nvSpPr>
          <p:cNvPr name="TextBox 12" id="12"/>
          <p:cNvSpPr txBox="true"/>
          <p:nvPr/>
        </p:nvSpPr>
        <p:spPr>
          <a:xfrm rot="0">
            <a:off x="256636" y="9676030"/>
            <a:ext cx="448732" cy="332863"/>
          </a:xfrm>
          <a:prstGeom prst="rect">
            <a:avLst/>
          </a:prstGeom>
        </p:spPr>
        <p:txBody>
          <a:bodyPr anchor="t" rtlCol="false" tIns="0" lIns="0" bIns="0" rIns="0">
            <a:spAutoFit/>
          </a:bodyPr>
          <a:lstStyle/>
          <a:p>
            <a:pPr algn="l">
              <a:lnSpc>
                <a:spcPts val="2653"/>
              </a:lnSpc>
              <a:spcBef>
                <a:spcPct val="0"/>
              </a:spcBef>
            </a:pPr>
            <a:r>
              <a:rPr lang="en-US" sz="1895">
                <a:solidFill>
                  <a:srgbClr val="FFFFFF"/>
                </a:solidFill>
                <a:latin typeface="Tomorrow"/>
                <a:ea typeface="Tomorrow"/>
                <a:cs typeface="Tomorrow"/>
                <a:sym typeface="Tomorrow"/>
              </a:rPr>
              <a:t>07</a:t>
            </a:r>
          </a:p>
        </p:txBody>
      </p:sp>
      <p:sp>
        <p:nvSpPr>
          <p:cNvPr name="TextBox 13" id="13"/>
          <p:cNvSpPr txBox="true"/>
          <p:nvPr/>
        </p:nvSpPr>
        <p:spPr>
          <a:xfrm rot="0">
            <a:off x="5086877" y="3181081"/>
            <a:ext cx="8876337" cy="1135378"/>
          </a:xfrm>
          <a:prstGeom prst="rect">
            <a:avLst/>
          </a:prstGeom>
        </p:spPr>
        <p:txBody>
          <a:bodyPr anchor="t" rtlCol="false" tIns="0" lIns="0" bIns="0" rIns="0">
            <a:spAutoFit/>
          </a:bodyPr>
          <a:lstStyle/>
          <a:p>
            <a:pPr algn="l" marL="469599" indent="-234799" lvl="1">
              <a:lnSpc>
                <a:spcPts val="3045"/>
              </a:lnSpc>
              <a:spcBef>
                <a:spcPct val="0"/>
              </a:spcBef>
              <a:buFont typeface="Arial"/>
              <a:buChar char="•"/>
            </a:pPr>
            <a:r>
              <a:rPr lang="en-US" sz="2175" spc="60">
                <a:solidFill>
                  <a:srgbClr val="FFFFFF"/>
                </a:solidFill>
                <a:latin typeface="Tomorrow"/>
                <a:ea typeface="Tomorrow"/>
                <a:cs typeface="Tomorrow"/>
                <a:sym typeface="Tomorrow"/>
              </a:rPr>
              <a:t>More expensive </a:t>
            </a:r>
            <a:r>
              <a:rPr lang="en-US" sz="2175" spc="60">
                <a:solidFill>
                  <a:srgbClr val="FFFFFF"/>
                </a:solidFill>
                <a:latin typeface="Tomorrow"/>
                <a:ea typeface="Tomorrow"/>
                <a:cs typeface="Tomorrow"/>
                <a:sym typeface="Tomorrow"/>
              </a:rPr>
              <a:t>than hubs.</a:t>
            </a:r>
          </a:p>
          <a:p>
            <a:pPr algn="l" marL="469599" indent="-234799" lvl="1">
              <a:lnSpc>
                <a:spcPts val="3045"/>
              </a:lnSpc>
              <a:spcBef>
                <a:spcPct val="0"/>
              </a:spcBef>
              <a:buFont typeface="Arial"/>
              <a:buChar char="•"/>
            </a:pPr>
            <a:r>
              <a:rPr lang="en-US" sz="2175" spc="60">
                <a:solidFill>
                  <a:srgbClr val="FFFFFF"/>
                </a:solidFill>
                <a:latin typeface="Tomorrow"/>
                <a:ea typeface="Tomorrow"/>
                <a:cs typeface="Tomorrow"/>
                <a:sym typeface="Tomorrow"/>
              </a:rPr>
              <a:t>Can be complex to manage in large networks.</a:t>
            </a:r>
          </a:p>
          <a:p>
            <a:pPr algn="l">
              <a:lnSpc>
                <a:spcPts val="3045"/>
              </a:lnSpc>
              <a:spcBef>
                <a:spcPct val="0"/>
              </a:spcBef>
            </a:pPr>
          </a:p>
        </p:txBody>
      </p:sp>
      <p:sp>
        <p:nvSpPr>
          <p:cNvPr name="TextBox 14" id="14"/>
          <p:cNvSpPr txBox="true"/>
          <p:nvPr/>
        </p:nvSpPr>
        <p:spPr>
          <a:xfrm rot="0">
            <a:off x="7798924" y="844234"/>
            <a:ext cx="2690152" cy="241298"/>
          </a:xfrm>
          <a:prstGeom prst="rect">
            <a:avLst/>
          </a:prstGeom>
        </p:spPr>
        <p:txBody>
          <a:bodyPr anchor="t" rtlCol="false" tIns="0" lIns="0" bIns="0" rIns="0">
            <a:spAutoFit/>
          </a:bodyPr>
          <a:lstStyle/>
          <a:p>
            <a:pPr algn="ctr">
              <a:lnSpc>
                <a:spcPts val="1925"/>
              </a:lnSpc>
              <a:spcBef>
                <a:spcPct val="0"/>
              </a:spcBef>
            </a:pPr>
            <a:r>
              <a:rPr lang="en-US" sz="1375" spc="38">
                <a:solidFill>
                  <a:srgbClr val="FFFFFF"/>
                </a:solidFill>
                <a:latin typeface="Tomorrow"/>
                <a:ea typeface="Tomorrow"/>
                <a:cs typeface="Tomorrow"/>
                <a:sym typeface="Tomorrow"/>
              </a:rPr>
              <a:t>Switch in Computer Network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80920" y="0"/>
            <a:ext cx="18449839" cy="7545166"/>
            <a:chOff x="0" y="0"/>
            <a:chExt cx="4859217" cy="1987204"/>
          </a:xfrm>
        </p:grpSpPr>
        <p:sp>
          <p:nvSpPr>
            <p:cNvPr name="Freeform 4" id="4"/>
            <p:cNvSpPr/>
            <p:nvPr/>
          </p:nvSpPr>
          <p:spPr>
            <a:xfrm flipH="false" flipV="false" rot="0">
              <a:off x="0" y="0"/>
              <a:ext cx="4859217" cy="1987204"/>
            </a:xfrm>
            <a:custGeom>
              <a:avLst/>
              <a:gdLst/>
              <a:ahLst/>
              <a:cxnLst/>
              <a:rect r="r" b="b" t="t" l="l"/>
              <a:pathLst>
                <a:path h="1987204" w="4859217">
                  <a:moveTo>
                    <a:pt x="0" y="0"/>
                  </a:moveTo>
                  <a:lnTo>
                    <a:pt x="4859217" y="0"/>
                  </a:lnTo>
                  <a:lnTo>
                    <a:pt x="4859217" y="1987204"/>
                  </a:lnTo>
                  <a:lnTo>
                    <a:pt x="0" y="1987204"/>
                  </a:lnTo>
                  <a:close/>
                </a:path>
              </a:pathLst>
            </a:custGeom>
            <a:gradFill rotWithShape="true">
              <a:gsLst>
                <a:gs pos="0">
                  <a:srgbClr val="060606">
                    <a:alpha val="100000"/>
                  </a:srgbClr>
                </a:gs>
                <a:gs pos="100000">
                  <a:srgbClr val="080808">
                    <a:alpha val="0"/>
                  </a:srgbClr>
                </a:gs>
              </a:gsLst>
              <a:lin ang="5400000"/>
            </a:gradFill>
          </p:spPr>
        </p:sp>
        <p:sp>
          <p:nvSpPr>
            <p:cNvPr name="TextBox 5" id="5"/>
            <p:cNvSpPr txBox="true"/>
            <p:nvPr/>
          </p:nvSpPr>
          <p:spPr>
            <a:xfrm>
              <a:off x="0" y="-38100"/>
              <a:ext cx="4859217" cy="20253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9457169"/>
            <a:ext cx="771504" cy="1659663"/>
            <a:chOff x="0" y="0"/>
            <a:chExt cx="203194" cy="437113"/>
          </a:xfrm>
        </p:grpSpPr>
        <p:sp>
          <p:nvSpPr>
            <p:cNvPr name="Freeform 7" id="7"/>
            <p:cNvSpPr/>
            <p:nvPr/>
          </p:nvSpPr>
          <p:spPr>
            <a:xfrm flipH="false" flipV="false" rot="0">
              <a:off x="0" y="0"/>
              <a:ext cx="203194" cy="437113"/>
            </a:xfrm>
            <a:custGeom>
              <a:avLst/>
              <a:gdLst/>
              <a:ahLst/>
              <a:cxnLst/>
              <a:rect r="r" b="b" t="t" l="l"/>
              <a:pathLst>
                <a:path h="437113" w="203194">
                  <a:moveTo>
                    <a:pt x="0" y="0"/>
                  </a:moveTo>
                  <a:lnTo>
                    <a:pt x="203194" y="0"/>
                  </a:lnTo>
                  <a:lnTo>
                    <a:pt x="203194" y="437113"/>
                  </a:lnTo>
                  <a:lnTo>
                    <a:pt x="0" y="437113"/>
                  </a:lnTo>
                  <a:close/>
                </a:path>
              </a:pathLst>
            </a:custGeom>
            <a:gradFill rotWithShape="true">
              <a:gsLst>
                <a:gs pos="0">
                  <a:srgbClr val="585858">
                    <a:alpha val="100000"/>
                  </a:srgbClr>
                </a:gs>
                <a:gs pos="100000">
                  <a:srgbClr val="080808">
                    <a:alpha val="0"/>
                  </a:srgbClr>
                </a:gs>
              </a:gsLst>
              <a:lin ang="5400000"/>
            </a:gradFill>
          </p:spPr>
        </p:sp>
        <p:sp>
          <p:nvSpPr>
            <p:cNvPr name="TextBox 8" id="8"/>
            <p:cNvSpPr txBox="true"/>
            <p:nvPr/>
          </p:nvSpPr>
          <p:spPr>
            <a:xfrm>
              <a:off x="0" y="-38100"/>
              <a:ext cx="203194" cy="47521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758060" y="9362399"/>
            <a:ext cx="685327" cy="409950"/>
          </a:xfrm>
          <a:custGeom>
            <a:avLst/>
            <a:gdLst/>
            <a:ahLst/>
            <a:cxnLst/>
            <a:rect r="r" b="b" t="t" l="l"/>
            <a:pathLst>
              <a:path h="409950" w="685327">
                <a:moveTo>
                  <a:pt x="0" y="0"/>
                </a:moveTo>
                <a:lnTo>
                  <a:pt x="685327" y="0"/>
                </a:lnTo>
                <a:lnTo>
                  <a:pt x="685327" y="409950"/>
                </a:lnTo>
                <a:lnTo>
                  <a:pt x="0" y="409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557860" y="-1996888"/>
            <a:ext cx="6371069" cy="6371069"/>
          </a:xfrm>
          <a:custGeom>
            <a:avLst/>
            <a:gdLst/>
            <a:ahLst/>
            <a:cxnLst/>
            <a:rect r="r" b="b" t="t" l="l"/>
            <a:pathLst>
              <a:path h="6371069" w="6371069">
                <a:moveTo>
                  <a:pt x="0" y="0"/>
                </a:moveTo>
                <a:lnTo>
                  <a:pt x="6371068" y="0"/>
                </a:lnTo>
                <a:lnTo>
                  <a:pt x="6371068" y="6371068"/>
                </a:lnTo>
                <a:lnTo>
                  <a:pt x="0" y="6371068"/>
                </a:lnTo>
                <a:lnTo>
                  <a:pt x="0" y="0"/>
                </a:lnTo>
                <a:close/>
              </a:path>
            </a:pathLst>
          </a:custGeom>
          <a:blipFill>
            <a:blip r:embed="rId6">
              <a:alphaModFix amt="36000"/>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748273" y="1913856"/>
            <a:ext cx="8636240" cy="771450"/>
          </a:xfrm>
          <a:prstGeom prst="rect">
            <a:avLst/>
          </a:prstGeom>
        </p:spPr>
        <p:txBody>
          <a:bodyPr anchor="t" rtlCol="false" tIns="0" lIns="0" bIns="0" rIns="0">
            <a:spAutoFit/>
          </a:bodyPr>
          <a:lstStyle/>
          <a:p>
            <a:pPr algn="l">
              <a:lnSpc>
                <a:spcPts val="5665"/>
              </a:lnSpc>
            </a:pPr>
            <a:r>
              <a:rPr lang="en-US" sz="6158" b="true">
                <a:solidFill>
                  <a:srgbClr val="FFFFFF"/>
                </a:solidFill>
                <a:latin typeface="Tomorrow Bold"/>
                <a:ea typeface="Tomorrow Bold"/>
                <a:cs typeface="Tomorrow Bold"/>
                <a:sym typeface="Tomorrow Bold"/>
              </a:rPr>
              <a:t>ANSWERS TO QNA’S</a:t>
            </a:r>
          </a:p>
        </p:txBody>
      </p:sp>
      <p:sp>
        <p:nvSpPr>
          <p:cNvPr name="TextBox 12" id="12"/>
          <p:cNvSpPr txBox="true"/>
          <p:nvPr/>
        </p:nvSpPr>
        <p:spPr>
          <a:xfrm rot="0">
            <a:off x="256636" y="9676030"/>
            <a:ext cx="448732" cy="332863"/>
          </a:xfrm>
          <a:prstGeom prst="rect">
            <a:avLst/>
          </a:prstGeom>
        </p:spPr>
        <p:txBody>
          <a:bodyPr anchor="t" rtlCol="false" tIns="0" lIns="0" bIns="0" rIns="0">
            <a:spAutoFit/>
          </a:bodyPr>
          <a:lstStyle/>
          <a:p>
            <a:pPr algn="l">
              <a:lnSpc>
                <a:spcPts val="2653"/>
              </a:lnSpc>
              <a:spcBef>
                <a:spcPct val="0"/>
              </a:spcBef>
            </a:pPr>
            <a:r>
              <a:rPr lang="en-US" sz="1895">
                <a:solidFill>
                  <a:srgbClr val="FFFFFF"/>
                </a:solidFill>
                <a:latin typeface="Tomorrow"/>
                <a:ea typeface="Tomorrow"/>
                <a:cs typeface="Tomorrow"/>
                <a:sym typeface="Tomorrow"/>
              </a:rPr>
              <a:t>08</a:t>
            </a:r>
          </a:p>
        </p:txBody>
      </p:sp>
      <p:sp>
        <p:nvSpPr>
          <p:cNvPr name="TextBox 13" id="13"/>
          <p:cNvSpPr txBox="true"/>
          <p:nvPr/>
        </p:nvSpPr>
        <p:spPr>
          <a:xfrm rot="0">
            <a:off x="7798924" y="844234"/>
            <a:ext cx="2690152" cy="241298"/>
          </a:xfrm>
          <a:prstGeom prst="rect">
            <a:avLst/>
          </a:prstGeom>
        </p:spPr>
        <p:txBody>
          <a:bodyPr anchor="t" rtlCol="false" tIns="0" lIns="0" bIns="0" rIns="0">
            <a:spAutoFit/>
          </a:bodyPr>
          <a:lstStyle/>
          <a:p>
            <a:pPr algn="ctr">
              <a:lnSpc>
                <a:spcPts val="1925"/>
              </a:lnSpc>
              <a:spcBef>
                <a:spcPct val="0"/>
              </a:spcBef>
            </a:pPr>
            <a:r>
              <a:rPr lang="en-US" sz="1375" spc="38">
                <a:solidFill>
                  <a:srgbClr val="FFFFFF"/>
                </a:solidFill>
                <a:latin typeface="Tomorrow"/>
                <a:ea typeface="Tomorrow"/>
                <a:cs typeface="Tomorrow"/>
                <a:sym typeface="Tomorrow"/>
              </a:rPr>
              <a:t>Switch in Computer Networks</a:t>
            </a:r>
          </a:p>
        </p:txBody>
      </p:sp>
      <p:sp>
        <p:nvSpPr>
          <p:cNvPr name="TextBox 14" id="14"/>
          <p:cNvSpPr txBox="true"/>
          <p:nvPr/>
        </p:nvSpPr>
        <p:spPr>
          <a:xfrm rot="0">
            <a:off x="2232948" y="3734483"/>
            <a:ext cx="8739476" cy="290828"/>
          </a:xfrm>
          <a:prstGeom prst="rect">
            <a:avLst/>
          </a:prstGeom>
        </p:spPr>
        <p:txBody>
          <a:bodyPr anchor="t" rtlCol="false" tIns="0" lIns="0" bIns="0" rIns="0">
            <a:spAutoFit/>
          </a:bodyPr>
          <a:lstStyle/>
          <a:p>
            <a:pPr algn="l">
              <a:lnSpc>
                <a:spcPts val="2345"/>
              </a:lnSpc>
              <a:spcBef>
                <a:spcPct val="0"/>
              </a:spcBef>
            </a:pPr>
            <a:r>
              <a:rPr lang="en-US" sz="1675" spc="46">
                <a:solidFill>
                  <a:srgbClr val="FFFFFF"/>
                </a:solidFill>
                <a:latin typeface="Tomorrow"/>
                <a:ea typeface="Tomorrow"/>
                <a:cs typeface="Tomorrow"/>
                <a:sym typeface="Tomorrow"/>
              </a:rPr>
              <a:t>Yes it is Intelligent Device.</a:t>
            </a:r>
          </a:p>
        </p:txBody>
      </p:sp>
      <p:sp>
        <p:nvSpPr>
          <p:cNvPr name="TextBox 15" id="15"/>
          <p:cNvSpPr txBox="true"/>
          <p:nvPr/>
        </p:nvSpPr>
        <p:spPr>
          <a:xfrm rot="0">
            <a:off x="2232948" y="2960378"/>
            <a:ext cx="6578835" cy="666748"/>
          </a:xfrm>
          <a:prstGeom prst="rect">
            <a:avLst/>
          </a:prstGeom>
        </p:spPr>
        <p:txBody>
          <a:bodyPr anchor="t" rtlCol="false" tIns="0" lIns="0" bIns="0" rIns="0">
            <a:spAutoFit/>
          </a:bodyPr>
          <a:lstStyle/>
          <a:p>
            <a:pPr algn="l">
              <a:lnSpc>
                <a:spcPts val="2625"/>
              </a:lnSpc>
              <a:spcBef>
                <a:spcPct val="0"/>
              </a:spcBef>
            </a:pPr>
            <a:r>
              <a:rPr lang="en-US" b="true" sz="1875" spc="52">
                <a:solidFill>
                  <a:srgbClr val="FFFFFF"/>
                </a:solidFill>
                <a:latin typeface="Tomorrow Bold"/>
                <a:ea typeface="Tomorrow Bold"/>
                <a:cs typeface="Tomorrow Bold"/>
                <a:sym typeface="Tomorrow Bold"/>
              </a:rPr>
              <a:t>WHATEVER ASSIGNED DEVICE IS INTELLIGENT OR NOT?</a:t>
            </a:r>
          </a:p>
        </p:txBody>
      </p:sp>
      <p:sp>
        <p:nvSpPr>
          <p:cNvPr name="TextBox 16" id="16"/>
          <p:cNvSpPr txBox="true"/>
          <p:nvPr/>
        </p:nvSpPr>
        <p:spPr>
          <a:xfrm rot="0">
            <a:off x="2232948" y="5488939"/>
            <a:ext cx="6578835" cy="666748"/>
          </a:xfrm>
          <a:prstGeom prst="rect">
            <a:avLst/>
          </a:prstGeom>
        </p:spPr>
        <p:txBody>
          <a:bodyPr anchor="t" rtlCol="false" tIns="0" lIns="0" bIns="0" rIns="0">
            <a:spAutoFit/>
          </a:bodyPr>
          <a:lstStyle/>
          <a:p>
            <a:pPr algn="l">
              <a:lnSpc>
                <a:spcPts val="2625"/>
              </a:lnSpc>
              <a:spcBef>
                <a:spcPct val="0"/>
              </a:spcBef>
            </a:pPr>
            <a:r>
              <a:rPr lang="en-US" b="true" sz="1875" spc="52">
                <a:solidFill>
                  <a:srgbClr val="FFFFFF"/>
                </a:solidFill>
                <a:latin typeface="Tomorrow Bold"/>
                <a:ea typeface="Tomorrow Bold"/>
                <a:cs typeface="Tomorrow Bold"/>
                <a:sym typeface="Tomorrow Bold"/>
              </a:rPr>
              <a:t>WEATHER ASSIGNED DEVICE BUFFER AND FORWARD DATA OR NOT?</a:t>
            </a:r>
          </a:p>
        </p:txBody>
      </p:sp>
      <p:grpSp>
        <p:nvGrpSpPr>
          <p:cNvPr name="Group 17" id="17"/>
          <p:cNvGrpSpPr/>
          <p:nvPr/>
        </p:nvGrpSpPr>
        <p:grpSpPr>
          <a:xfrm rot="0">
            <a:off x="1739694" y="3008003"/>
            <a:ext cx="385752" cy="387433"/>
            <a:chOff x="0" y="0"/>
            <a:chExt cx="101597" cy="102040"/>
          </a:xfrm>
        </p:grpSpPr>
        <p:sp>
          <p:nvSpPr>
            <p:cNvPr name="Freeform 18" id="18"/>
            <p:cNvSpPr/>
            <p:nvPr/>
          </p:nvSpPr>
          <p:spPr>
            <a:xfrm flipH="false" flipV="false" rot="0">
              <a:off x="0" y="0"/>
              <a:ext cx="101597" cy="102040"/>
            </a:xfrm>
            <a:custGeom>
              <a:avLst/>
              <a:gdLst/>
              <a:ahLst/>
              <a:cxnLst/>
              <a:rect r="r" b="b" t="t" l="l"/>
              <a:pathLst>
                <a:path h="102040" w="101597">
                  <a:moveTo>
                    <a:pt x="0" y="0"/>
                  </a:moveTo>
                  <a:lnTo>
                    <a:pt x="101597" y="0"/>
                  </a:lnTo>
                  <a:lnTo>
                    <a:pt x="101597" y="102040"/>
                  </a:lnTo>
                  <a:lnTo>
                    <a:pt x="0" y="102040"/>
                  </a:lnTo>
                  <a:close/>
                </a:path>
              </a:pathLst>
            </a:custGeom>
            <a:gradFill rotWithShape="true">
              <a:gsLst>
                <a:gs pos="0">
                  <a:srgbClr val="585858">
                    <a:alpha val="100000"/>
                  </a:srgbClr>
                </a:gs>
                <a:gs pos="100000">
                  <a:srgbClr val="080808">
                    <a:alpha val="0"/>
                  </a:srgbClr>
                </a:gs>
              </a:gsLst>
              <a:lin ang="5400000"/>
            </a:gradFill>
          </p:spPr>
        </p:sp>
        <p:sp>
          <p:nvSpPr>
            <p:cNvPr name="TextBox 19" id="19"/>
            <p:cNvSpPr txBox="true"/>
            <p:nvPr/>
          </p:nvSpPr>
          <p:spPr>
            <a:xfrm>
              <a:off x="0" y="-38100"/>
              <a:ext cx="101597" cy="14014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739694" y="5536564"/>
            <a:ext cx="385752" cy="387433"/>
            <a:chOff x="0" y="0"/>
            <a:chExt cx="101597" cy="102040"/>
          </a:xfrm>
        </p:grpSpPr>
        <p:sp>
          <p:nvSpPr>
            <p:cNvPr name="Freeform 21" id="21"/>
            <p:cNvSpPr/>
            <p:nvPr/>
          </p:nvSpPr>
          <p:spPr>
            <a:xfrm flipH="false" flipV="false" rot="0">
              <a:off x="0" y="0"/>
              <a:ext cx="101597" cy="102040"/>
            </a:xfrm>
            <a:custGeom>
              <a:avLst/>
              <a:gdLst/>
              <a:ahLst/>
              <a:cxnLst/>
              <a:rect r="r" b="b" t="t" l="l"/>
              <a:pathLst>
                <a:path h="102040" w="101597">
                  <a:moveTo>
                    <a:pt x="0" y="0"/>
                  </a:moveTo>
                  <a:lnTo>
                    <a:pt x="101597" y="0"/>
                  </a:lnTo>
                  <a:lnTo>
                    <a:pt x="101597" y="102040"/>
                  </a:lnTo>
                  <a:lnTo>
                    <a:pt x="0" y="102040"/>
                  </a:lnTo>
                  <a:close/>
                </a:path>
              </a:pathLst>
            </a:custGeom>
            <a:gradFill rotWithShape="true">
              <a:gsLst>
                <a:gs pos="0">
                  <a:srgbClr val="585858">
                    <a:alpha val="100000"/>
                  </a:srgbClr>
                </a:gs>
                <a:gs pos="100000">
                  <a:srgbClr val="080808">
                    <a:alpha val="0"/>
                  </a:srgbClr>
                </a:gs>
              </a:gsLst>
              <a:lin ang="5400000"/>
            </a:gradFill>
          </p:spPr>
        </p:sp>
        <p:sp>
          <p:nvSpPr>
            <p:cNvPr name="TextBox 22" id="22"/>
            <p:cNvSpPr txBox="true"/>
            <p:nvPr/>
          </p:nvSpPr>
          <p:spPr>
            <a:xfrm>
              <a:off x="0" y="-38100"/>
              <a:ext cx="101597" cy="14014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232948" y="4097658"/>
            <a:ext cx="6578835" cy="586103"/>
          </a:xfrm>
          <a:prstGeom prst="rect">
            <a:avLst/>
          </a:prstGeom>
        </p:spPr>
        <p:txBody>
          <a:bodyPr anchor="t" rtlCol="false" tIns="0" lIns="0" bIns="0" rIns="0">
            <a:spAutoFit/>
          </a:bodyPr>
          <a:lstStyle/>
          <a:p>
            <a:pPr algn="l">
              <a:lnSpc>
                <a:spcPts val="2345"/>
              </a:lnSpc>
              <a:spcBef>
                <a:spcPct val="0"/>
              </a:spcBef>
            </a:pPr>
            <a:r>
              <a:rPr lang="en-US" b="true" sz="1675" spc="46">
                <a:solidFill>
                  <a:srgbClr val="FFFFFF"/>
                </a:solidFill>
                <a:latin typeface="Tomorrow Bold"/>
                <a:ea typeface="Tomorrow Bold"/>
                <a:cs typeface="Tomorrow Bold"/>
                <a:sym typeface="Tomorrow Bold"/>
              </a:rPr>
              <a:t>WEATHER ASSIGNED DEVICE IS HARDWARE OR IT MAY WORK ON SOME SOFTWARE?</a:t>
            </a:r>
          </a:p>
        </p:txBody>
      </p:sp>
      <p:grpSp>
        <p:nvGrpSpPr>
          <p:cNvPr name="Group 24" id="24"/>
          <p:cNvGrpSpPr/>
          <p:nvPr/>
        </p:nvGrpSpPr>
        <p:grpSpPr>
          <a:xfrm rot="0">
            <a:off x="1739694" y="4100179"/>
            <a:ext cx="385752" cy="387433"/>
            <a:chOff x="0" y="0"/>
            <a:chExt cx="101597" cy="102040"/>
          </a:xfrm>
        </p:grpSpPr>
        <p:sp>
          <p:nvSpPr>
            <p:cNvPr name="Freeform 25" id="25"/>
            <p:cNvSpPr/>
            <p:nvPr/>
          </p:nvSpPr>
          <p:spPr>
            <a:xfrm flipH="false" flipV="false" rot="0">
              <a:off x="0" y="0"/>
              <a:ext cx="101597" cy="102040"/>
            </a:xfrm>
            <a:custGeom>
              <a:avLst/>
              <a:gdLst/>
              <a:ahLst/>
              <a:cxnLst/>
              <a:rect r="r" b="b" t="t" l="l"/>
              <a:pathLst>
                <a:path h="102040" w="101597">
                  <a:moveTo>
                    <a:pt x="0" y="0"/>
                  </a:moveTo>
                  <a:lnTo>
                    <a:pt x="101597" y="0"/>
                  </a:lnTo>
                  <a:lnTo>
                    <a:pt x="101597" y="102040"/>
                  </a:lnTo>
                  <a:lnTo>
                    <a:pt x="0" y="102040"/>
                  </a:lnTo>
                  <a:close/>
                </a:path>
              </a:pathLst>
            </a:custGeom>
            <a:gradFill rotWithShape="true">
              <a:gsLst>
                <a:gs pos="0">
                  <a:srgbClr val="585858">
                    <a:alpha val="100000"/>
                  </a:srgbClr>
                </a:gs>
                <a:gs pos="100000">
                  <a:srgbClr val="080808">
                    <a:alpha val="0"/>
                  </a:srgbClr>
                </a:gs>
              </a:gsLst>
              <a:lin ang="5400000"/>
            </a:gradFill>
          </p:spPr>
        </p:sp>
        <p:sp>
          <p:nvSpPr>
            <p:cNvPr name="TextBox 26" id="26"/>
            <p:cNvSpPr txBox="true"/>
            <p:nvPr/>
          </p:nvSpPr>
          <p:spPr>
            <a:xfrm>
              <a:off x="0" y="-38100"/>
              <a:ext cx="101597" cy="14014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2232948" y="4979036"/>
            <a:ext cx="8739476" cy="290828"/>
          </a:xfrm>
          <a:prstGeom prst="rect">
            <a:avLst/>
          </a:prstGeom>
        </p:spPr>
        <p:txBody>
          <a:bodyPr anchor="t" rtlCol="false" tIns="0" lIns="0" bIns="0" rIns="0">
            <a:spAutoFit/>
          </a:bodyPr>
          <a:lstStyle/>
          <a:p>
            <a:pPr algn="l">
              <a:lnSpc>
                <a:spcPts val="2345"/>
              </a:lnSpc>
              <a:spcBef>
                <a:spcPct val="0"/>
              </a:spcBef>
            </a:pPr>
            <a:r>
              <a:rPr lang="en-US" sz="1675" spc="46">
                <a:solidFill>
                  <a:srgbClr val="FFFFFF"/>
                </a:solidFill>
                <a:latin typeface="Tomorrow"/>
                <a:ea typeface="Tomorrow"/>
                <a:cs typeface="Tomorrow"/>
                <a:sym typeface="Tomorrow"/>
              </a:rPr>
              <a:t>It is Hardware device that runs on built in software.</a:t>
            </a:r>
          </a:p>
        </p:txBody>
      </p:sp>
      <p:sp>
        <p:nvSpPr>
          <p:cNvPr name="TextBox 28" id="28"/>
          <p:cNvSpPr txBox="true"/>
          <p:nvPr/>
        </p:nvSpPr>
        <p:spPr>
          <a:xfrm rot="0">
            <a:off x="2125445" y="6289037"/>
            <a:ext cx="8739476" cy="290828"/>
          </a:xfrm>
          <a:prstGeom prst="rect">
            <a:avLst/>
          </a:prstGeom>
        </p:spPr>
        <p:txBody>
          <a:bodyPr anchor="t" rtlCol="false" tIns="0" lIns="0" bIns="0" rIns="0">
            <a:spAutoFit/>
          </a:bodyPr>
          <a:lstStyle/>
          <a:p>
            <a:pPr algn="l">
              <a:lnSpc>
                <a:spcPts val="2345"/>
              </a:lnSpc>
              <a:spcBef>
                <a:spcPct val="0"/>
              </a:spcBef>
            </a:pPr>
            <a:r>
              <a:rPr lang="en-US" sz="1675" spc="46">
                <a:solidFill>
                  <a:srgbClr val="FFFFFF"/>
                </a:solidFill>
                <a:latin typeface="Tomorrow"/>
                <a:ea typeface="Tomorrow"/>
                <a:cs typeface="Tomorrow"/>
                <a:sym typeface="Tomorrow"/>
              </a:rPr>
              <a:t>Yes, a switch buffers and then forwards data to the destination.</a:t>
            </a:r>
          </a:p>
        </p:txBody>
      </p:sp>
      <p:sp>
        <p:nvSpPr>
          <p:cNvPr name="TextBox 29" id="29"/>
          <p:cNvSpPr txBox="true"/>
          <p:nvPr/>
        </p:nvSpPr>
        <p:spPr>
          <a:xfrm rot="0">
            <a:off x="2232948" y="6878418"/>
            <a:ext cx="6578835" cy="333373"/>
          </a:xfrm>
          <a:prstGeom prst="rect">
            <a:avLst/>
          </a:prstGeom>
        </p:spPr>
        <p:txBody>
          <a:bodyPr anchor="t" rtlCol="false" tIns="0" lIns="0" bIns="0" rIns="0">
            <a:spAutoFit/>
          </a:bodyPr>
          <a:lstStyle/>
          <a:p>
            <a:pPr algn="l">
              <a:lnSpc>
                <a:spcPts val="2625"/>
              </a:lnSpc>
              <a:spcBef>
                <a:spcPct val="0"/>
              </a:spcBef>
            </a:pPr>
            <a:r>
              <a:rPr lang="en-US" b="true" sz="1875" spc="52">
                <a:solidFill>
                  <a:srgbClr val="FFFFFF"/>
                </a:solidFill>
                <a:latin typeface="Tomorrow Bold"/>
                <a:ea typeface="Tomorrow Bold"/>
                <a:cs typeface="Tomorrow Bold"/>
                <a:sym typeface="Tomorrow Bold"/>
              </a:rPr>
              <a:t>WHICH OSI LAYER IT WORKS.</a:t>
            </a:r>
          </a:p>
        </p:txBody>
      </p:sp>
      <p:grpSp>
        <p:nvGrpSpPr>
          <p:cNvPr name="Group 30" id="30"/>
          <p:cNvGrpSpPr/>
          <p:nvPr/>
        </p:nvGrpSpPr>
        <p:grpSpPr>
          <a:xfrm rot="0">
            <a:off x="1739694" y="6926043"/>
            <a:ext cx="385752" cy="387433"/>
            <a:chOff x="0" y="0"/>
            <a:chExt cx="101597" cy="102040"/>
          </a:xfrm>
        </p:grpSpPr>
        <p:sp>
          <p:nvSpPr>
            <p:cNvPr name="Freeform 31" id="31"/>
            <p:cNvSpPr/>
            <p:nvPr/>
          </p:nvSpPr>
          <p:spPr>
            <a:xfrm flipH="false" flipV="false" rot="0">
              <a:off x="0" y="0"/>
              <a:ext cx="101597" cy="102040"/>
            </a:xfrm>
            <a:custGeom>
              <a:avLst/>
              <a:gdLst/>
              <a:ahLst/>
              <a:cxnLst/>
              <a:rect r="r" b="b" t="t" l="l"/>
              <a:pathLst>
                <a:path h="102040" w="101597">
                  <a:moveTo>
                    <a:pt x="0" y="0"/>
                  </a:moveTo>
                  <a:lnTo>
                    <a:pt x="101597" y="0"/>
                  </a:lnTo>
                  <a:lnTo>
                    <a:pt x="101597" y="102040"/>
                  </a:lnTo>
                  <a:lnTo>
                    <a:pt x="0" y="102040"/>
                  </a:lnTo>
                  <a:close/>
                </a:path>
              </a:pathLst>
            </a:custGeom>
            <a:gradFill rotWithShape="true">
              <a:gsLst>
                <a:gs pos="0">
                  <a:srgbClr val="585858">
                    <a:alpha val="100000"/>
                  </a:srgbClr>
                </a:gs>
                <a:gs pos="100000">
                  <a:srgbClr val="080808">
                    <a:alpha val="0"/>
                  </a:srgbClr>
                </a:gs>
              </a:gsLst>
              <a:lin ang="5400000"/>
            </a:gradFill>
          </p:spPr>
        </p:sp>
        <p:sp>
          <p:nvSpPr>
            <p:cNvPr name="TextBox 32" id="32"/>
            <p:cNvSpPr txBox="true"/>
            <p:nvPr/>
          </p:nvSpPr>
          <p:spPr>
            <a:xfrm>
              <a:off x="0" y="-38100"/>
              <a:ext cx="101597" cy="14014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2232948" y="7507066"/>
            <a:ext cx="8739476" cy="290828"/>
          </a:xfrm>
          <a:prstGeom prst="rect">
            <a:avLst/>
          </a:prstGeom>
        </p:spPr>
        <p:txBody>
          <a:bodyPr anchor="t" rtlCol="false" tIns="0" lIns="0" bIns="0" rIns="0">
            <a:spAutoFit/>
          </a:bodyPr>
          <a:lstStyle/>
          <a:p>
            <a:pPr algn="l">
              <a:lnSpc>
                <a:spcPts val="2345"/>
              </a:lnSpc>
              <a:spcBef>
                <a:spcPct val="0"/>
              </a:spcBef>
            </a:pPr>
            <a:r>
              <a:rPr lang="en-US" sz="1675" spc="46">
                <a:solidFill>
                  <a:srgbClr val="FFFFFF"/>
                </a:solidFill>
                <a:latin typeface="Tomorrow"/>
                <a:ea typeface="Tomorrow"/>
                <a:cs typeface="Tomorrow"/>
                <a:sym typeface="Tomorrow"/>
              </a:rPr>
              <a:t>Primarily operates at Layer 2 (Data Link Layer).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922535" y="5516465"/>
            <a:ext cx="6371069" cy="6371069"/>
          </a:xfrm>
          <a:custGeom>
            <a:avLst/>
            <a:gdLst/>
            <a:ahLst/>
            <a:cxnLst/>
            <a:rect r="r" b="b" t="t" l="l"/>
            <a:pathLst>
              <a:path h="6371069" w="6371069">
                <a:moveTo>
                  <a:pt x="0" y="0"/>
                </a:moveTo>
                <a:lnTo>
                  <a:pt x="6371069" y="0"/>
                </a:lnTo>
                <a:lnTo>
                  <a:pt x="6371069" y="6371069"/>
                </a:lnTo>
                <a:lnTo>
                  <a:pt x="0" y="6371069"/>
                </a:lnTo>
                <a:lnTo>
                  <a:pt x="0" y="0"/>
                </a:lnTo>
                <a:close/>
              </a:path>
            </a:pathLst>
          </a:custGeom>
          <a:blipFill>
            <a:blip r:embed="rId3">
              <a:alphaModFix amt="36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054007" y="628934"/>
            <a:ext cx="7374528" cy="73745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0" cap="sq">
              <a:gradFill>
                <a:gsLst>
                  <a:gs pos="0">
                    <a:srgbClr val="585858">
                      <a:alpha val="51000"/>
                    </a:srgbClr>
                  </a:gs>
                  <a:gs pos="100000">
                    <a:srgbClr val="080808">
                      <a:alpha val="0"/>
                    </a:srgbClr>
                  </a:gs>
                </a:gsLst>
                <a:lin ang="5400000"/>
              </a:gra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5054007" y="1491615"/>
            <a:ext cx="7766685" cy="776668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42000"/>
              </a:blip>
              <a:stretch>
                <a:fillRect l="0" t="-26335" r="0" b="-26335"/>
              </a:stretch>
            </a:blipFill>
          </p:spPr>
        </p:sp>
      </p:grpSp>
      <p:sp>
        <p:nvSpPr>
          <p:cNvPr name="Freeform 9" id="9"/>
          <p:cNvSpPr/>
          <p:nvPr/>
        </p:nvSpPr>
        <p:spPr>
          <a:xfrm flipH="true" flipV="false" rot="0">
            <a:off x="16758060" y="9362399"/>
            <a:ext cx="685327" cy="409950"/>
          </a:xfrm>
          <a:custGeom>
            <a:avLst/>
            <a:gdLst/>
            <a:ahLst/>
            <a:cxnLst/>
            <a:rect r="r" b="b" t="t" l="l"/>
            <a:pathLst>
              <a:path h="409950" w="685327">
                <a:moveTo>
                  <a:pt x="685327" y="0"/>
                </a:moveTo>
                <a:lnTo>
                  <a:pt x="0" y="0"/>
                </a:lnTo>
                <a:lnTo>
                  <a:pt x="0" y="409950"/>
                </a:lnTo>
                <a:lnTo>
                  <a:pt x="685327" y="409950"/>
                </a:lnTo>
                <a:lnTo>
                  <a:pt x="685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049937" y="3420086"/>
            <a:ext cx="14188126" cy="2032665"/>
          </a:xfrm>
          <a:prstGeom prst="rect">
            <a:avLst/>
          </a:prstGeom>
        </p:spPr>
        <p:txBody>
          <a:bodyPr anchor="t" rtlCol="false" tIns="0" lIns="0" bIns="0" rIns="0">
            <a:spAutoFit/>
          </a:bodyPr>
          <a:lstStyle/>
          <a:p>
            <a:pPr algn="ctr">
              <a:lnSpc>
                <a:spcPts val="16588"/>
              </a:lnSpc>
              <a:spcBef>
                <a:spcPct val="0"/>
              </a:spcBef>
            </a:pPr>
            <a:r>
              <a:rPr lang="en-US" b="true" sz="11848">
                <a:solidFill>
                  <a:srgbClr val="FFFFFF"/>
                </a:solidFill>
                <a:latin typeface="Tomorrow Bold"/>
                <a:ea typeface="Tomorrow Bold"/>
                <a:cs typeface="Tomorrow Bold"/>
                <a:sym typeface="Tomorrow Bold"/>
              </a:rPr>
              <a:t>THANK YOU</a:t>
            </a:r>
          </a:p>
        </p:txBody>
      </p:sp>
      <p:sp>
        <p:nvSpPr>
          <p:cNvPr name="Freeform 11" id="11"/>
          <p:cNvSpPr/>
          <p:nvPr/>
        </p:nvSpPr>
        <p:spPr>
          <a:xfrm flipH="false" flipV="false" rot="0">
            <a:off x="13915189" y="-1876582"/>
            <a:ext cx="6371069" cy="6371069"/>
          </a:xfrm>
          <a:custGeom>
            <a:avLst/>
            <a:gdLst/>
            <a:ahLst/>
            <a:cxnLst/>
            <a:rect r="r" b="b" t="t" l="l"/>
            <a:pathLst>
              <a:path h="6371069" w="6371069">
                <a:moveTo>
                  <a:pt x="0" y="0"/>
                </a:moveTo>
                <a:lnTo>
                  <a:pt x="6371069" y="0"/>
                </a:lnTo>
                <a:lnTo>
                  <a:pt x="6371069"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DAGrDAx6n1w</dc:identifier>
  <dcterms:modified xsi:type="dcterms:W3CDTF">2011-08-01T06:04:30Z</dcterms:modified>
  <cp:revision>1</cp:revision>
  <dc:title>Black Futuristic Animated Programmer Presentation</dc:title>
</cp:coreProperties>
</file>